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70" r:id="rId2"/>
    <p:sldId id="309" r:id="rId3"/>
    <p:sldId id="304" r:id="rId4"/>
    <p:sldId id="312" r:id="rId5"/>
    <p:sldId id="313" r:id="rId6"/>
    <p:sldId id="314" r:id="rId7"/>
    <p:sldId id="310" r:id="rId8"/>
    <p:sldId id="311" r:id="rId9"/>
    <p:sldId id="327" r:id="rId10"/>
    <p:sldId id="325" r:id="rId11"/>
    <p:sldId id="326" r:id="rId12"/>
    <p:sldId id="324" r:id="rId13"/>
    <p:sldId id="329" r:id="rId14"/>
    <p:sldId id="315" r:id="rId15"/>
    <p:sldId id="316" r:id="rId16"/>
    <p:sldId id="332" r:id="rId17"/>
    <p:sldId id="333" r:id="rId18"/>
    <p:sldId id="317" r:id="rId19"/>
    <p:sldId id="328" r:id="rId20"/>
    <p:sldId id="318" r:id="rId21"/>
    <p:sldId id="331" r:id="rId22"/>
    <p:sldId id="320" r:id="rId23"/>
    <p:sldId id="322" r:id="rId24"/>
    <p:sldId id="321" r:id="rId25"/>
    <p:sldId id="323" r:id="rId26"/>
    <p:sldId id="302" r:id="rId27"/>
    <p:sldId id="297" r:id="rId28"/>
    <p:sldId id="305" r:id="rId29"/>
    <p:sldId id="300" r:id="rId30"/>
    <p:sldId id="301" r:id="rId31"/>
    <p:sldId id="303" r:id="rId32"/>
    <p:sldId id="285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51E62-B4F3-4468-92D8-134FE0236406}" type="datetimeFigureOut">
              <a:rPr lang="uk-UA" smtClean="0"/>
              <a:pPr/>
              <a:t>24.03.2016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E6CAA-751C-4CB0-99CC-60D2EA6FA0A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729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6CAA-751C-4CB0-99CC-60D2EA6FA0A1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3980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apps/intl/ru/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://www.google.com/intx/ru/enterprise/apps/education/products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hyperlink" Target="http://www.google.com/apps/intl/ru/edu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intx/ru/enterprise/apps/education/produc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landing/ge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82;&#1086;&#1088;&#1080;&#1089;&#1090;&#1072;&#1085;&#1085;&#1103;%20Google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mn14.lutsk.u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4206483"/>
          </a:xfrm>
        </p:spPr>
        <p:txBody>
          <a:bodyPr>
            <a:noAutofit/>
          </a:bodyPr>
          <a:lstStyle/>
          <a:p>
            <a:pPr algn="ctr"/>
            <a:r>
              <a:rPr lang="ru-RU" sz="5400" cap="all" dirty="0" err="1">
                <a:solidFill>
                  <a:schemeClr val="accent1">
                    <a:lumMod val="75000"/>
                  </a:schemeClr>
                </a:solidFill>
              </a:rPr>
              <a:t>Хмарні</a:t>
            </a:r>
            <a:r>
              <a:rPr lang="ru-RU" sz="5400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cap="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cap="all" dirty="0" err="1" smtClean="0">
                <a:solidFill>
                  <a:schemeClr val="accent1">
                    <a:lumMod val="75000"/>
                  </a:schemeClr>
                </a:solidFill>
              </a:rPr>
              <a:t>технології</a:t>
            </a:r>
            <a:r>
              <a:rPr lang="ru-RU" sz="5400" cap="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5400" cap="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cap="all" dirty="0" smtClean="0">
                <a:solidFill>
                  <a:schemeClr val="accent1">
                    <a:lumMod val="75000"/>
                  </a:schemeClr>
                </a:solidFill>
              </a:rPr>
              <a:t>як </a:t>
            </a:r>
            <a:r>
              <a:rPr lang="ru-RU" sz="5400" cap="all" dirty="0" err="1">
                <a:solidFill>
                  <a:schemeClr val="accent1">
                    <a:lumMod val="75000"/>
                  </a:schemeClr>
                </a:solidFill>
              </a:rPr>
              <a:t>засіб</a:t>
            </a:r>
            <a:r>
              <a:rPr lang="ru-RU" sz="5400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cap="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cap="all" dirty="0" err="1" smtClean="0">
                <a:solidFill>
                  <a:schemeClr val="accent1">
                    <a:lumMod val="75000"/>
                  </a:schemeClr>
                </a:solidFill>
              </a:rPr>
              <a:t>формування</a:t>
            </a:r>
            <a:r>
              <a:rPr lang="ru-RU" sz="5400" cap="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cap="all" dirty="0">
                <a:solidFill>
                  <a:schemeClr val="accent1">
                    <a:lumMod val="75000"/>
                  </a:schemeClr>
                </a:solidFill>
              </a:rPr>
              <a:t>ІННОВАЦІЙНОГО ОСВІТНЬОГО </a:t>
            </a:r>
            <a:r>
              <a:rPr lang="ru-RU" sz="5400" cap="all" dirty="0" smtClean="0">
                <a:solidFill>
                  <a:schemeClr val="accent1">
                    <a:lumMod val="75000"/>
                  </a:schemeClr>
                </a:solidFill>
              </a:rPr>
              <a:t>СЕРЕДОВИЩА</a:t>
            </a:r>
            <a:br>
              <a:rPr lang="ru-RU" sz="5400" cap="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cap="all" dirty="0" err="1" smtClean="0">
                <a:solidFill>
                  <a:schemeClr val="accent1">
                    <a:lumMod val="75000"/>
                  </a:schemeClr>
                </a:solidFill>
              </a:rPr>
              <a:t>навчального</a:t>
            </a:r>
            <a:r>
              <a:rPr lang="ru-RU" sz="5400" cap="all" dirty="0" smtClean="0">
                <a:solidFill>
                  <a:schemeClr val="accent1">
                    <a:lumMod val="75000"/>
                  </a:schemeClr>
                </a:solidFill>
              </a:rPr>
              <a:t> закладу</a:t>
            </a:r>
            <a:endParaRPr lang="ru-RU" sz="5400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Основними перевагами використання сервісів </a:t>
            </a:r>
            <a:r>
              <a:rPr lang="uk-UA" sz="3600" dirty="0" err="1"/>
              <a:t>Google</a:t>
            </a:r>
            <a:r>
              <a:rPr lang="uk-UA" sz="3600" dirty="0"/>
              <a:t> в освіті з точки зору користувача є:</a:t>
            </a:r>
            <a:r>
              <a:rPr lang="ru-RU" sz="3600" dirty="0"/>
              <a:t/>
            </a:r>
            <a:br>
              <a:rPr lang="ru-RU" sz="3600" dirty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мінімальні </a:t>
            </a:r>
            <a:r>
              <a:rPr lang="uk-UA" dirty="0"/>
              <a:t>вимоги до апаратного забезпечення (обов'язковою умовою є тільки наявність доступу в Інтернет);</a:t>
            </a:r>
            <a:endParaRPr lang="ru-RU" dirty="0"/>
          </a:p>
          <a:p>
            <a:pPr lvl="0"/>
            <a:r>
              <a:rPr lang="uk-UA" dirty="0" err="1"/>
              <a:t>Google</a:t>
            </a:r>
            <a:r>
              <a:rPr lang="uk-UA" dirty="0"/>
              <a:t> технології не вимагають витрат на придбання та обслуговування спеціального програмного забезпечення (доступ до додатків можна отримати через вікно будь-якого браузера) ;</a:t>
            </a:r>
            <a:endParaRPr lang="ru-RU" dirty="0"/>
          </a:p>
          <a:p>
            <a:pPr lvl="0"/>
            <a:r>
              <a:rPr lang="uk-UA" dirty="0" err="1"/>
              <a:t>Google</a:t>
            </a:r>
            <a:r>
              <a:rPr lang="uk-UA" dirty="0"/>
              <a:t> підтримують всі операційні системи і клієнтські програми, які використовують учні  школи;</a:t>
            </a:r>
            <a:endParaRPr lang="ru-RU" dirty="0"/>
          </a:p>
          <a:p>
            <a:pPr lvl="0"/>
            <a:r>
              <a:rPr lang="uk-UA" dirty="0"/>
              <a:t>всі інструменти </a:t>
            </a:r>
            <a:r>
              <a:rPr lang="uk-UA" dirty="0" err="1"/>
              <a:t>Google</a:t>
            </a:r>
            <a:r>
              <a:rPr lang="uk-UA" dirty="0"/>
              <a:t> безкоштовні.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961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Але є багато проблем, які необхідно подолати вчителям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вчителі </a:t>
            </a:r>
            <a:r>
              <a:rPr lang="uk-UA" dirty="0"/>
              <a:t>мають малий досвід роботи з мережевими сервісами;</a:t>
            </a:r>
            <a:endParaRPr lang="ru-RU" dirty="0"/>
          </a:p>
          <a:p>
            <a:pPr lvl="0"/>
            <a:r>
              <a:rPr lang="uk-UA" dirty="0"/>
              <a:t>дуже мало вчителів обмінюються один з одним створеними навчальними напрацюваннями;</a:t>
            </a:r>
            <a:endParaRPr lang="ru-RU" dirty="0"/>
          </a:p>
          <a:p>
            <a:pPr lvl="0"/>
            <a:r>
              <a:rPr lang="uk-UA" dirty="0"/>
              <a:t>досвід вирішення проектних завдань найчастіше у малих постійних групах вчителів, залучити нових вчителів до співпраці дуже важко;</a:t>
            </a:r>
            <a:endParaRPr lang="ru-RU" dirty="0"/>
          </a:p>
          <a:p>
            <a:pPr lvl="0"/>
            <a:r>
              <a:rPr lang="uk-UA" dirty="0"/>
              <a:t>у більшості вчителів практично не має досвіду співпраці у розробці навчальних матеріалів.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726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Передумови реєстрації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Домен навчального закладу</a:t>
            </a:r>
          </a:p>
          <a:p>
            <a:r>
              <a:rPr lang="uk-UA" dirty="0" smtClean="0"/>
              <a:t>Реєстрація </a:t>
            </a:r>
            <a:r>
              <a:rPr lang="pl-PL" dirty="0" smtClean="0"/>
              <a:t>Google </a:t>
            </a:r>
            <a:r>
              <a:rPr lang="pl-PL" dirty="0"/>
              <a:t>for </a:t>
            </a:r>
            <a:r>
              <a:rPr lang="pl-PL" dirty="0" smtClean="0"/>
              <a:t>Education</a:t>
            </a:r>
            <a:r>
              <a:rPr lang="uk-UA" dirty="0" smtClean="0"/>
              <a:t> </a:t>
            </a:r>
          </a:p>
          <a:p>
            <a:r>
              <a:rPr lang="uk-UA" dirty="0" smtClean="0"/>
              <a:t>Підтвердження права на домен (</a:t>
            </a:r>
            <a:r>
              <a:rPr lang="ru-RU" dirty="0" err="1" smtClean="0"/>
              <a:t>завантажити</a:t>
            </a:r>
            <a:r>
              <a:rPr lang="ru-RU" dirty="0" smtClean="0"/>
              <a:t> на </a:t>
            </a:r>
            <a:r>
              <a:rPr lang="ru-RU" dirty="0"/>
              <a:t>сайт </a:t>
            </a:r>
            <a:r>
              <a:rPr lang="pl-PL" dirty="0"/>
              <a:t>HTML-</a:t>
            </a:r>
            <a:r>
              <a:rPr lang="ru-RU" dirty="0" smtClean="0"/>
              <a:t>файл, </a:t>
            </a:r>
            <a:r>
              <a:rPr lang="ru-RU" dirty="0" err="1" smtClean="0"/>
              <a:t>добавити</a:t>
            </a:r>
            <a:r>
              <a:rPr lang="ru-RU" dirty="0" smtClean="0"/>
              <a:t> </a:t>
            </a:r>
            <a:r>
              <a:rPr lang="ru-RU" dirty="0"/>
              <a:t>на сайт </a:t>
            </a:r>
            <a:r>
              <a:rPr lang="ru-RU" dirty="0" smtClean="0"/>
              <a:t>мета-тег)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66124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Адрес:</a:t>
            </a:r>
            <a:r>
              <a:rPr lang="ru-RU" sz="3200" dirty="0" smtClean="0"/>
              <a:t> </a:t>
            </a:r>
            <a:r>
              <a:rPr lang="ru-RU" sz="3200" dirty="0" smtClean="0">
                <a:hlinkClick r:id="rId2"/>
              </a:rPr>
              <a:t>http://www.google.com/apps/intl/ru/edu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810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-30765"/>
            <a:ext cx="8229600" cy="1003512"/>
          </a:xfrm>
        </p:spPr>
        <p:txBody>
          <a:bodyPr/>
          <a:lstStyle/>
          <a:p>
            <a:pPr algn="ctr"/>
            <a:r>
              <a:rPr lang="uk-UA" dirty="0" smtClean="0"/>
              <a:t>Адміністратор</a:t>
            </a:r>
            <a:endParaRPr lang="uk-UA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84368" cy="57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35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Обл</a:t>
            </a:r>
            <a:r>
              <a:rPr lang="uk-UA" dirty="0" err="1" smtClean="0"/>
              <a:t>ікові</a:t>
            </a:r>
            <a:r>
              <a:rPr lang="uk-UA" dirty="0" smtClean="0"/>
              <a:t> записи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Існують два підходи до використання сервісів </a:t>
            </a:r>
            <a:r>
              <a:rPr lang="uk-UA" dirty="0" err="1"/>
              <a:t>Google</a:t>
            </a:r>
            <a:r>
              <a:rPr lang="uk-UA" dirty="0"/>
              <a:t> у навчальному процесі. Перший передбачає побудову нової інформаційної інфраструктури навчального закладу на основі </a:t>
            </a:r>
            <a:r>
              <a:rPr lang="uk-UA" dirty="0" err="1"/>
              <a:t>Google</a:t>
            </a:r>
            <a:r>
              <a:rPr lang="uk-UA" dirty="0"/>
              <a:t> </a:t>
            </a:r>
            <a:r>
              <a:rPr lang="uk-UA" dirty="0" err="1"/>
              <a:t>Apps</a:t>
            </a:r>
            <a:r>
              <a:rPr lang="uk-UA" dirty="0"/>
              <a:t>. У цьому випадку для використання сервісів необхідно створити нові облікові записи користувачів та груп учасників навчального процесу.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419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Мотивація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616624"/>
          </a:xfrm>
        </p:spPr>
        <p:txBody>
          <a:bodyPr>
            <a:noAutofit/>
          </a:bodyPr>
          <a:lstStyle/>
          <a:p>
            <a:r>
              <a:rPr lang="uk-UA" sz="2400" dirty="0"/>
              <a:t>Оскільки більшість учнів та вчителів мають власні поштові скриньки, то існує проблема небажання користувачів використовувати ще одну електронну адресу. </a:t>
            </a:r>
            <a:endParaRPr lang="uk-UA" sz="2400" dirty="0" smtClean="0"/>
          </a:p>
          <a:p>
            <a:r>
              <a:rPr lang="uk-UA" sz="2400" dirty="0" smtClean="0"/>
              <a:t>Її </a:t>
            </a:r>
            <a:r>
              <a:rPr lang="uk-UA" sz="2400" dirty="0"/>
              <a:t>розв'язання вбачаємо і технологічному та мотиваційному аспектах. </a:t>
            </a:r>
            <a:endParaRPr lang="uk-UA" sz="2400" dirty="0" smtClean="0"/>
          </a:p>
          <a:p>
            <a:r>
              <a:rPr lang="uk-UA" sz="2400" dirty="0" smtClean="0"/>
              <a:t>Технологічно </a:t>
            </a:r>
            <a:r>
              <a:rPr lang="uk-UA" sz="2400" dirty="0"/>
              <a:t>можна </a:t>
            </a:r>
            <a:r>
              <a:rPr lang="uk-UA" sz="2400" dirty="0" err="1"/>
              <a:t>перенаправити</a:t>
            </a:r>
            <a:r>
              <a:rPr lang="uk-UA" sz="2400" dirty="0"/>
              <a:t> усю електронну кореспонденцію на іншу електронну адресу. </a:t>
            </a:r>
            <a:endParaRPr lang="uk-UA" sz="2400" dirty="0" smtClean="0"/>
          </a:p>
          <a:p>
            <a:r>
              <a:rPr lang="uk-UA" sz="2400" dirty="0" smtClean="0"/>
              <a:t>Але </a:t>
            </a:r>
            <a:r>
              <a:rPr lang="uk-UA" sz="2400" dirty="0"/>
              <a:t>існує й інша проблема – такий, невмотивований користувач буде ігнорувати й інші сервіси інформаційно-освітнього простору гімназії. На нашу думку, в учнів, а також у вчителів, слід формувати важливу складову інформаційної культури та професійної етики – розуміння необхідності відповідального ставлення та використання корпоративних електронних ресурсів.</a:t>
            </a:r>
            <a:endParaRPr lang="ru-RU" sz="2400" dirty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7696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538736" cy="4713712"/>
          </a:xfrm>
        </p:spPr>
        <p:txBody>
          <a:bodyPr>
            <a:normAutofit/>
          </a:bodyPr>
          <a:lstStyle/>
          <a:p>
            <a:r>
              <a:rPr lang="uk-UA" sz="3000" dirty="0"/>
              <a:t>Структура сервісів </a:t>
            </a:r>
            <a:r>
              <a:rPr lang="uk-UA" sz="3000" dirty="0" err="1"/>
              <a:t>Google</a:t>
            </a:r>
            <a:r>
              <a:rPr lang="uk-UA" sz="3000" dirty="0"/>
              <a:t> Сервіси </a:t>
            </a:r>
            <a:r>
              <a:rPr lang="uk-UA" sz="3000" dirty="0" err="1"/>
              <a:t>Google</a:t>
            </a:r>
            <a:r>
              <a:rPr lang="uk-UA" sz="3000" dirty="0"/>
              <a:t> орієнтовані на спільну роботу та спілкування в мережі</a:t>
            </a:r>
          </a:p>
        </p:txBody>
      </p:sp>
      <p:pic>
        <p:nvPicPr>
          <p:cNvPr id="4" name="Рисунок 3" descr="C:\DOCUME~1\gis\LOCALS~1\Temp\FineReader11.00\media\image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34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2338160"/>
            <a:ext cx="3593330" cy="4231928"/>
          </a:xfrm>
          <a:prstGeom prst="rect">
            <a:avLst/>
          </a:prstGeom>
          <a:solidFill>
            <a:srgbClr val="F5FB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800" b="0" i="0" u="sng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G</a:t>
            </a:r>
            <a:r>
              <a:rPr kumimoji="0" lang="ru-RU" sz="1000" b="0" i="0" u="sng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m</a:t>
            </a:r>
            <a:r>
              <a:rPr kumimoji="0" lang="ru-RU" sz="1000" b="0" i="0" u="sng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ail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  </a:t>
            </a:r>
            <a:r>
              <a:rPr kumimoji="0" lang="ru-RU" sz="3800" b="0" i="0" u="none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К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а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лендар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  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Д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ск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Д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о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кументи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  </a:t>
            </a:r>
            <a:r>
              <a:rPr kumimoji="0" lang="ru-RU" sz="3800" b="0" i="0" u="none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С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а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йти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  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С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йф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2"/>
              </a:rPr>
              <a:t>  </a:t>
            </a:r>
            <a:r>
              <a:rPr lang="ru-RU" sz="2500" dirty="0" err="1" smtClean="0">
                <a:solidFill>
                  <a:srgbClr val="006FD6"/>
                </a:solidFill>
                <a:latin typeface="Open Sans"/>
                <a:cs typeface="Arial" pitchFamily="34" charset="0"/>
              </a:rPr>
              <a:t>Ще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6FD6"/>
              </a:solidFill>
              <a:effectLst/>
              <a:latin typeface="Open Sans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Apps</a:t>
            </a:r>
            <a:r>
              <a:rPr lang="ru-RU" dirty="0"/>
              <a:t> для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endParaRPr lang="ru-RU" dirty="0" smtClean="0">
              <a:solidFill>
                <a:srgbClr val="444444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444444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4819" name="Picture 3" descr="http://www.google.com/images/icons/product/googlemail-6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1595" y="2531667"/>
            <a:ext cx="609600" cy="609600"/>
          </a:xfrm>
          <a:prstGeom prst="rect">
            <a:avLst/>
          </a:prstGeom>
          <a:noFill/>
        </p:spPr>
      </p:pic>
      <p:pic>
        <p:nvPicPr>
          <p:cNvPr id="34820" name="Picture 4" descr="http://www.google.com/images/icons/product/calendar-64.pn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8606" y="3141267"/>
            <a:ext cx="609600" cy="609600"/>
          </a:xfrm>
          <a:prstGeom prst="rect">
            <a:avLst/>
          </a:prstGeom>
          <a:noFill/>
        </p:spPr>
      </p:pic>
      <p:pic>
        <p:nvPicPr>
          <p:cNvPr id="34821" name="Picture 5" descr="http://www.google.com/enterprise/apps/images/products/drive-64.pn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666065"/>
            <a:ext cx="609600" cy="609601"/>
          </a:xfrm>
          <a:prstGeom prst="rect">
            <a:avLst/>
          </a:prstGeom>
          <a:noFill/>
        </p:spPr>
      </p:pic>
      <p:pic>
        <p:nvPicPr>
          <p:cNvPr id="34822" name="Picture 6" descr="http://www.google.com/enterprise/apps/images/products/docs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58" y="4275666"/>
            <a:ext cx="419100" cy="514350"/>
          </a:xfrm>
          <a:prstGeom prst="rect">
            <a:avLst/>
          </a:prstGeom>
          <a:noFill/>
        </p:spPr>
      </p:pic>
      <p:pic>
        <p:nvPicPr>
          <p:cNvPr id="34823" name="Picture 7" descr="http://www.google.com/images/icons/product/sites-64.png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790016"/>
            <a:ext cx="609600" cy="609600"/>
          </a:xfrm>
          <a:prstGeom prst="rect">
            <a:avLst/>
          </a:prstGeom>
          <a:noFill/>
        </p:spPr>
      </p:pic>
      <p:pic>
        <p:nvPicPr>
          <p:cNvPr id="34824" name="Picture 8" descr="http://www.google.com/images/icons/product/vault-64.png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14353" y="5440449"/>
            <a:ext cx="609600" cy="609600"/>
          </a:xfrm>
          <a:prstGeom prst="rect">
            <a:avLst/>
          </a:prstGeom>
          <a:noFill/>
        </p:spPr>
      </p:pic>
      <p:pic>
        <p:nvPicPr>
          <p:cNvPr id="34825" name="Picture 9" descr="http://www.google.com/enterprise/apps/images/products/more_apps-42.png">
            <a:hlinkClick r:id="rId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9128" y="6050049"/>
            <a:ext cx="400050" cy="4000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1428736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Адрес: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10"/>
              </a:rPr>
              <a:t>http://www.google.com/apps/intl/ru/edu </a:t>
            </a:r>
            <a:r>
              <a:rPr lang="en-US" sz="2000" dirty="0" smtClean="0">
                <a:hlinkClick r:id="rId2"/>
              </a:rPr>
              <a:t>http://www.google.com/intx/ru/enterprise/apps/education/products.html</a:t>
            </a:r>
            <a:endParaRPr lang="ru-RU" sz="2000" dirty="0"/>
          </a:p>
        </p:txBody>
      </p:sp>
      <p:pic>
        <p:nvPicPr>
          <p:cNvPr id="18" name="Содержимое 14" descr="stay_connected (1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6314" y="2571744"/>
            <a:ext cx="4066711" cy="25230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00694" y="5072074"/>
            <a:ext cx="2326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Спільний</a:t>
            </a:r>
            <a:r>
              <a:rPr lang="ru-RU" sz="2400" dirty="0" smtClean="0"/>
              <a:t> доступ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725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Календар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Потужним інструментом організації та планування навчальної діяльності є календар. Загалом </a:t>
            </a:r>
            <a:r>
              <a:rPr lang="uk-UA" dirty="0" err="1"/>
              <a:t>Google</a:t>
            </a:r>
            <a:r>
              <a:rPr lang="uk-UA" dirty="0"/>
              <a:t> </a:t>
            </a:r>
            <a:r>
              <a:rPr lang="uk-UA" dirty="0" err="1"/>
              <a:t>Calendar</a:t>
            </a:r>
            <a:r>
              <a:rPr lang="uk-UA" dirty="0"/>
              <a:t> є сервісом, який надає доступ користувачам до кількох календарів.</a:t>
            </a:r>
            <a:endParaRPr lang="ru-RU" dirty="0"/>
          </a:p>
          <a:p>
            <a:r>
              <a:rPr lang="uk-UA" dirty="0"/>
              <a:t>Кожен з них може бути індивідуальним або спільним. Правила доступу до календарів можуть стосуватися як користувачів домену, так і незареєстрованих. Адміністратор може дозволити виконувати такі дії:</a:t>
            </a:r>
            <a:endParaRPr lang="ru-RU" dirty="0"/>
          </a:p>
          <a:p>
            <a:r>
              <a:rPr lang="uk-UA" dirty="0"/>
              <a:t>– перегляду статусу "вільний/зайнятий" (без деталізації події);</a:t>
            </a:r>
            <a:endParaRPr lang="ru-RU" dirty="0"/>
          </a:p>
          <a:p>
            <a:r>
              <a:rPr lang="uk-UA" dirty="0"/>
              <a:t>– перегляд подій (назва, опис, дата, час місце проведення);</a:t>
            </a:r>
            <a:endParaRPr lang="ru-RU" dirty="0"/>
          </a:p>
          <a:p>
            <a:r>
              <a:rPr lang="uk-UA" dirty="0"/>
              <a:t>– внесення змін у календарі (редагувати події);</a:t>
            </a:r>
            <a:endParaRPr lang="ru-RU" dirty="0"/>
          </a:p>
          <a:p>
            <a:r>
              <a:rPr lang="uk-UA" dirty="0"/>
              <a:t>– управління календарями.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132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Календар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21569" y="3290889"/>
            <a:ext cx="2721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Ефективно плануйте свій час!!!!</a:t>
            </a:r>
            <a:endParaRPr lang="ru-RU" sz="2400" dirty="0"/>
          </a:p>
        </p:txBody>
      </p:sp>
      <p:pic>
        <p:nvPicPr>
          <p:cNvPr id="7" name="Picture 4" descr="http://www.google.com/images/icons/product/calendar-6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609600" cy="60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752452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Створено </a:t>
            </a:r>
            <a:r>
              <a:rPr lang="ru-RU" sz="2000" dirty="0" err="1" smtClean="0"/>
              <a:t>спільний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календар</a:t>
            </a:r>
            <a:r>
              <a:rPr lang="ru-RU" sz="2000" dirty="0" smtClean="0"/>
              <a:t>  </a:t>
            </a:r>
            <a:r>
              <a:rPr lang="en-US" sz="2000" dirty="0" smtClean="0"/>
              <a:t>Google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додаються</a:t>
            </a:r>
            <a:r>
              <a:rPr lang="ru-RU" sz="2000" dirty="0" smtClean="0"/>
              <a:t> заходи, </a:t>
            </a:r>
            <a:r>
              <a:rPr lang="ru-RU" sz="2000" dirty="0" err="1" smtClean="0"/>
              <a:t>спільни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педагогічного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колективу</a:t>
            </a:r>
            <a:r>
              <a:rPr lang="ru-RU" sz="2000" dirty="0" smtClean="0"/>
              <a:t> центра. Календарем почали активно </a:t>
            </a:r>
            <a:r>
              <a:rPr lang="ru-RU" sz="2000" dirty="0" err="1" smtClean="0"/>
              <a:t>користуватися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педагогів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змогу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спростити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 </a:t>
            </a:r>
            <a:r>
              <a:rPr lang="ru-RU" sz="2000" dirty="0" err="1" smtClean="0"/>
              <a:t>інформування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співробітників</a:t>
            </a:r>
            <a:r>
              <a:rPr lang="ru-RU" sz="2000" dirty="0" smtClean="0"/>
              <a:t>  про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звітності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07874"/>
            <a:ext cx="6463952" cy="468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82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444" y="0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25 листопада 2015 року</a:t>
            </a:r>
          </a:p>
          <a:p>
            <a:pPr algn="ctr"/>
            <a:r>
              <a:rPr lang="ru-RU" sz="3600" b="1" dirty="0"/>
              <a:t>«</a:t>
            </a:r>
            <a:r>
              <a:rPr lang="ru-RU" sz="3600" b="1" dirty="0" err="1"/>
              <a:t>Google</a:t>
            </a:r>
            <a:r>
              <a:rPr lang="ru-RU" sz="3600" b="1" dirty="0"/>
              <a:t> </a:t>
            </a:r>
            <a:r>
              <a:rPr lang="ru-RU" sz="3600" b="1" dirty="0" err="1"/>
              <a:t>Apps</a:t>
            </a:r>
            <a:r>
              <a:rPr lang="ru-RU" sz="3600" b="1" dirty="0"/>
              <a:t> </a:t>
            </a:r>
            <a:r>
              <a:rPr lang="ru-RU" sz="3600" b="1" dirty="0" err="1"/>
              <a:t>for</a:t>
            </a:r>
            <a:r>
              <a:rPr lang="ru-RU" sz="3600" b="1" dirty="0"/>
              <a:t> </a:t>
            </a:r>
            <a:r>
              <a:rPr lang="ru-RU" sz="3600" b="1" dirty="0" err="1"/>
              <a:t>Education</a:t>
            </a:r>
            <a:r>
              <a:rPr lang="ru-RU" sz="3600" b="1" dirty="0"/>
              <a:t>» - </a:t>
            </a:r>
            <a:r>
              <a:rPr lang="ru-RU" sz="3600" b="1" dirty="0" err="1"/>
              <a:t>перші</a:t>
            </a:r>
            <a:r>
              <a:rPr lang="ru-RU" sz="3600" b="1" dirty="0"/>
              <a:t> кроки </a:t>
            </a:r>
            <a:r>
              <a:rPr lang="ru-RU" sz="3600" b="1" dirty="0" err="1"/>
              <a:t>впровадження</a:t>
            </a:r>
            <a:endParaRPr lang="ru-RU" sz="3600" dirty="0"/>
          </a:p>
          <a:p>
            <a:pPr algn="just"/>
            <a:r>
              <a:rPr lang="uk-UA" dirty="0" smtClean="0"/>
              <a:t>	</a:t>
            </a:r>
          </a:p>
          <a:p>
            <a:pPr algn="just"/>
            <a:r>
              <a:rPr lang="uk-UA" dirty="0"/>
              <a:t>	</a:t>
            </a:r>
            <a:endParaRPr lang="ru-RU" sz="2400" dirty="0"/>
          </a:p>
        </p:txBody>
      </p:sp>
      <p:pic>
        <p:nvPicPr>
          <p:cNvPr id="6" name="Рисунок 5" descr="http://mon.gov.ua/content/%D0%9D%D0%BE%D0%B2%D0%B8%D0%BD%D0%B8/2015/11/30/f-35-rr-56-(2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932040" cy="5013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13544" y="1988840"/>
            <a:ext cx="3710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І</a:t>
            </a:r>
            <a:r>
              <a:rPr lang="ru-RU" sz="2400" dirty="0" err="1"/>
              <a:t>нститутом</a:t>
            </a:r>
            <a:r>
              <a:rPr lang="ru-RU" sz="2400" dirty="0"/>
              <a:t> </a:t>
            </a:r>
            <a:r>
              <a:rPr lang="ru-RU" sz="2400" dirty="0" err="1"/>
              <a:t>модернізації</a:t>
            </a:r>
            <a:r>
              <a:rPr lang="ru-RU" sz="2400" dirty="0"/>
              <a:t> </a:t>
            </a:r>
            <a:r>
              <a:rPr lang="ru-RU" sz="2400" dirty="0" err="1"/>
              <a:t>змісту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та </a:t>
            </a:r>
            <a:r>
              <a:rPr lang="ru-RU" sz="2400" dirty="0" err="1"/>
              <a:t>спільнотою</a:t>
            </a:r>
            <a:r>
              <a:rPr lang="ru-RU" sz="2400" dirty="0"/>
              <a:t> </a:t>
            </a:r>
            <a:r>
              <a:rPr lang="ru-RU" sz="2400" u="sng" dirty="0" err="1">
                <a:hlinkClick r:id="rId3"/>
              </a:rPr>
              <a:t>Google</a:t>
            </a:r>
            <a:r>
              <a:rPr lang="ru-RU" sz="2400" u="sng" dirty="0">
                <a:hlinkClick r:id="rId3"/>
              </a:rPr>
              <a:t> </a:t>
            </a:r>
            <a:r>
              <a:rPr lang="ru-RU" sz="2400" u="sng" dirty="0" err="1">
                <a:hlinkClick r:id="rId3"/>
              </a:rPr>
              <a:t>Educator</a:t>
            </a:r>
            <a:r>
              <a:rPr lang="ru-RU" sz="2400" u="sng" dirty="0">
                <a:hlinkClick r:id="rId3"/>
              </a:rPr>
              <a:t> </a:t>
            </a:r>
            <a:r>
              <a:rPr lang="ru-RU" sz="2400" u="sng" dirty="0" err="1">
                <a:hlinkClick r:id="rId3"/>
              </a:rPr>
              <a:t>Group</a:t>
            </a:r>
            <a:r>
              <a:rPr lang="ru-RU" sz="2400" dirty="0"/>
              <a:t> (GEG) «</a:t>
            </a:r>
            <a:r>
              <a:rPr lang="ru-RU" sz="2400" dirty="0" err="1"/>
              <a:t>Навчаємося</a:t>
            </a:r>
            <a:r>
              <a:rPr lang="ru-RU" sz="2400" dirty="0"/>
              <a:t> з </a:t>
            </a:r>
            <a:r>
              <a:rPr lang="ru-RU" sz="2400" dirty="0" err="1"/>
              <a:t>Google</a:t>
            </a:r>
            <a:r>
              <a:rPr lang="ru-RU" sz="2400" dirty="0"/>
              <a:t>», в рамках </a:t>
            </a:r>
            <a:r>
              <a:rPr lang="ru-RU" sz="2400" dirty="0" err="1"/>
              <a:t>професійної</a:t>
            </a:r>
            <a:r>
              <a:rPr lang="ru-RU" sz="2400" dirty="0"/>
              <a:t> </a:t>
            </a:r>
            <a:r>
              <a:rPr lang="ru-RU" sz="2400" dirty="0" err="1"/>
              <a:t>зустрічі</a:t>
            </a:r>
            <a:r>
              <a:rPr lang="ru-RU" sz="2400" dirty="0"/>
              <a:t> </a:t>
            </a:r>
            <a:r>
              <a:rPr lang="ru-RU" sz="2400" dirty="0" err="1"/>
              <a:t>членів</a:t>
            </a:r>
            <a:r>
              <a:rPr lang="ru-RU" sz="2400" dirty="0"/>
              <a:t> </a:t>
            </a:r>
            <a:r>
              <a:rPr lang="ru-RU" sz="2400" dirty="0" err="1"/>
              <a:t>асоціації</a:t>
            </a:r>
            <a:r>
              <a:rPr lang="ru-RU" sz="2400" dirty="0"/>
              <a:t> «</a:t>
            </a:r>
            <a:r>
              <a:rPr lang="ru-RU" sz="2400" dirty="0" err="1"/>
              <a:t>Відроджені</a:t>
            </a:r>
            <a:r>
              <a:rPr lang="ru-RU" sz="2400" dirty="0"/>
              <a:t> </a:t>
            </a:r>
            <a:r>
              <a:rPr lang="ru-RU" sz="2400" dirty="0" err="1"/>
              <a:t>гімназії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» </a:t>
            </a:r>
            <a:r>
              <a:rPr lang="ru-RU" sz="2400" dirty="0" err="1"/>
              <a:t>був</a:t>
            </a:r>
            <a:r>
              <a:rPr lang="ru-RU" sz="2400" dirty="0"/>
              <a:t> проведений </a:t>
            </a:r>
            <a:r>
              <a:rPr lang="ru-RU" sz="2400" dirty="0" err="1"/>
              <a:t>тренінг</a:t>
            </a:r>
            <a:r>
              <a:rPr lang="ru-RU" sz="2400" dirty="0"/>
              <a:t> з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сервісів</a:t>
            </a:r>
            <a:r>
              <a:rPr lang="ru-RU" sz="2400" dirty="0"/>
              <a:t> </a:t>
            </a:r>
            <a:r>
              <a:rPr lang="ru-RU" sz="2400" dirty="0" err="1"/>
              <a:t>Google</a:t>
            </a:r>
            <a:r>
              <a:rPr lang="ru-RU" sz="2400" dirty="0"/>
              <a:t> </a:t>
            </a:r>
            <a:r>
              <a:rPr lang="ru-RU" sz="2400" dirty="0" err="1"/>
              <a:t>Apps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Education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091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Для збереження файлів, учні та вчителі можуть використати «хмарне сховище» – диск </a:t>
            </a:r>
            <a:r>
              <a:rPr lang="uk-UA" dirty="0" err="1"/>
              <a:t>Google</a:t>
            </a:r>
            <a:r>
              <a:rPr lang="uk-UA" dirty="0"/>
              <a:t>. Цей сервіс не лише надає простір для зберігання файлів користувачів, а й містить «хмарний офісний пакет» – </a:t>
            </a:r>
            <a:r>
              <a:rPr lang="uk-UA" dirty="0" err="1"/>
              <a:t>Google</a:t>
            </a:r>
            <a:r>
              <a:rPr lang="uk-UA" dirty="0"/>
              <a:t> </a:t>
            </a:r>
            <a:r>
              <a:rPr lang="uk-UA" dirty="0" err="1"/>
              <a:t>Docs</a:t>
            </a:r>
            <a:r>
              <a:rPr lang="uk-UA" dirty="0"/>
              <a:t>. Встановлюючи правила використання сервісу, адміністратор може дозволити або заборонити користувачам надавати доступ до власних документів як всередині, так і за межами домену.</a:t>
            </a:r>
          </a:p>
        </p:txBody>
      </p:sp>
    </p:spTree>
    <p:extLst>
      <p:ext uri="{BB962C8B-B14F-4D97-AF65-F5344CB8AC3E}">
        <p14:creationId xmlns:p14="http://schemas.microsoft.com/office/powerpoint/2010/main" xmlns="" val="1533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14290"/>
            <a:ext cx="7358114" cy="1800493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04685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  <a:cs typeface="Arial" pitchFamily="34" charset="0"/>
              </a:rPr>
              <a:t>Диск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>
                <a:solidFill>
                  <a:srgbClr val="444444"/>
                </a:solidFill>
                <a:latin typeface="Open Sans"/>
                <a:cs typeface="Arial" pitchFamily="34" charset="0"/>
              </a:rPr>
              <a:t>б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езмежні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можливості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збереження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даних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спрощення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 доступу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обміну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 ними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4" name="Рисунок 3" descr="drive-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609600" cy="6096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3471299"/>
            <a:ext cx="2483768" cy="1180728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30 ГБ дискового простору!</a:t>
            </a:r>
          </a:p>
          <a:p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6565629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82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5072304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6372200"/>
              </a:tblGrid>
              <a:tr h="52914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endParaRPr lang="uk-UA" sz="2400" b="1" dirty="0"/>
                    </a:p>
                  </a:txBody>
                  <a:tcPr/>
                </a:tc>
              </a:tr>
              <a:tr h="2109619"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Gmail</a:t>
                      </a:r>
                      <a:endParaRPr lang="uk-U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Безкоштовна послуга електронної пошти від американської компанії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Google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Надає доступ до поштових скриньок через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веб-інтерфейс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основі протоколів POP3, SMTP, IMAP.</a:t>
                      </a:r>
                      <a:endParaRPr lang="uk-UA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09619"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Контакти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0" marB="0"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Окремий сервіс, де кожен має можливість редагувати свою персональну адресну книгу, створювати групи контактів та використовувати їх при розсилці повідомлень.</a:t>
                      </a:r>
                      <a:endParaRPr lang="uk-UA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09619"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Google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uk-UA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Календар</a:t>
                      </a:r>
                      <a:endParaRPr lang="uk-U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Події календаря зберігаються в режимі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онлайн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Це означає, що дані не будуть втрачені, навіть якщо зламається жорсткий диск. Програма може імпортувати файли календаря Microsoft Outlook (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.csv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та файли програми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iCalendar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.ics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). Можна додавати, та обмінюватись календарями з різними рівнями прав доступу.</a:t>
                      </a:r>
                      <a:endParaRPr lang="uk-UA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28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317682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6372200"/>
              </a:tblGrid>
              <a:tr h="52914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endParaRPr lang="uk-UA" sz="2400" b="1" dirty="0"/>
                    </a:p>
                  </a:txBody>
                  <a:tcPr/>
                </a:tc>
              </a:tr>
              <a:tr h="2109619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GoogleTalk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GoogleTalk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дозволяє спілкуватися за допомогою голосового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чату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текстових повідомлень.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GoogleTalk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нагадує популярні сервіси ICQ і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Skype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також дозволяє передавати як текстову, так і голосову інформацію. Наявна можливість проводити відео конференції та прямі трансляції (до 9 учасників одночасно).</a:t>
                      </a:r>
                      <a:endParaRPr lang="uk-UA" dirty="0"/>
                    </a:p>
                  </a:txBody>
                  <a:tcPr/>
                </a:tc>
              </a:tr>
              <a:tr h="2109619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</a:t>
                      </a:r>
                      <a:r>
                        <a:rPr kumimoji="0" lang="uk-UA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Диск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Сховище даних, яке належить компанії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 допомогою якого користувачі можуть зберігати свої дані на серверах у хмарі і ділитися ними з іншими користувачами в Інтернеті. У середовищі диску можна створювати та редагувати текстові документи, таблиці, презентації, малюнки, форми опитувань, а також спільно працювати над файлом у режимі реального часу та відстежувати зміни.</a:t>
                      </a:r>
                      <a:endParaRPr lang="uk-UA" dirty="0"/>
                    </a:p>
                  </a:txBody>
                  <a:tcPr/>
                </a:tc>
              </a:tr>
              <a:tr h="2109619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</a:t>
                      </a:r>
                      <a:r>
                        <a:rPr kumimoji="0" lang="uk-UA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Сайти та </a:t>
                      </a:r>
                      <a:r>
                        <a:rPr kumimoji="0" lang="uk-UA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Блоги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Спрощений безкоштовний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хостинг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базі структурованої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вікі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Можливості для створення колективних та індивідуальних сайтів і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блогів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Користувачі сайту можуть працювати всі разом, також додавати інформацію з інших додатків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86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7781260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6372200"/>
              </a:tblGrid>
              <a:tr h="52914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endParaRPr lang="uk-UA" sz="2400" b="1" dirty="0"/>
                    </a:p>
                  </a:txBody>
                  <a:tcPr/>
                </a:tc>
              </a:tr>
              <a:tr h="2109619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Розміщення, монтаж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відеофайлів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організація спільного доступу до них. Створення груп відео за тематикою, вбудовування окремого відео або списку відтворення до будь якого порталу.</a:t>
                      </a:r>
                      <a:endParaRPr lang="uk-UA" dirty="0"/>
                    </a:p>
                  </a:txBody>
                  <a:tcPr/>
                </a:tc>
              </a:tr>
              <a:tr h="2109619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Google+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Багатомовна соціальна мережа та ідентифікаційна служба, яка належить компанії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Замість звичного, для користувачів інших соціальних мереж, єдиного списку «друзів» у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Google+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 можливість розподіляти контакти за «колами»: друзі, родичі, колеги тощо. «Кіл» може бути декілька.</a:t>
                      </a:r>
                      <a:endParaRPr lang="uk-UA" dirty="0"/>
                    </a:p>
                  </a:txBody>
                  <a:tcPr/>
                </a:tc>
              </a:tr>
              <a:tr h="2109619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Новини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Вичерпна та актуальна інформація, зібрана службою "Новини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зі всього світу.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82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229704"/>
              </p:ext>
            </p:extLst>
          </p:nvPr>
        </p:nvGraphicFramePr>
        <p:xfrm>
          <a:off x="0" y="0"/>
          <a:ext cx="9144000" cy="474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6372200"/>
              </a:tblGrid>
              <a:tr h="52914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endParaRPr lang="uk-UA" sz="2400" b="1" dirty="0"/>
                    </a:p>
                  </a:txBody>
                  <a:tcPr/>
                </a:tc>
              </a:tr>
              <a:tr h="2109619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Можливість створювати групи, щоб спілкуватися електронною поштою в режимі один до групи, тобто відправляючи на адресу групи листа людина автоматично відправляє його усім користувачам, включеним до цієї групи.</a:t>
                      </a:r>
                      <a:endParaRPr lang="uk-UA" dirty="0"/>
                    </a:p>
                  </a:txBody>
                  <a:tcPr/>
                </a:tc>
              </a:tr>
              <a:tr h="2109619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Фотознімки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Надає зручну можливість переглядати, змінювати і організовувати фотографії. Має зв’язок з диском,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Google+</a:t>
                      </a:r>
                      <a:r>
                        <a:rPr kumimoji="0"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4653136"/>
            <a:ext cx="9144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uk-UA" sz="2400" b="1" dirty="0" smtClean="0">
              <a:hlinkClick r:id="rId3" action="ppaction://hlinkfile"/>
            </a:endParaRPr>
          </a:p>
          <a:p>
            <a:pPr algn="ctr"/>
            <a:endParaRPr lang="uk-UA" sz="2400" b="1" dirty="0">
              <a:hlinkClick r:id="rId3" action="ppaction://hlinkfile"/>
            </a:endParaRPr>
          </a:p>
          <a:p>
            <a:pPr algn="ctr"/>
            <a:r>
              <a:rPr lang="uk-UA" sz="2400" b="1" dirty="0" smtClean="0">
                <a:hlinkClick r:id="rId3" action="ppaction://hlinkfile"/>
              </a:rPr>
              <a:t>Основні </a:t>
            </a:r>
            <a:r>
              <a:rPr lang="uk-UA" sz="2400" b="1" dirty="0">
                <a:hlinkClick r:id="rId3" action="ppaction://hlinkfile"/>
              </a:rPr>
              <a:t>можливості їх взаємодії </a:t>
            </a:r>
            <a:endParaRPr lang="en-US" sz="2400" b="1" dirty="0" smtClean="0">
              <a:hlinkClick r:id="rId3" action="ppaction://hlinkfile"/>
            </a:endParaRPr>
          </a:p>
          <a:p>
            <a:pPr algn="ctr"/>
            <a:r>
              <a:rPr lang="uk-UA" sz="2400" b="1" dirty="0" smtClean="0">
                <a:hlinkClick r:id="rId3" action="ppaction://hlinkfile"/>
              </a:rPr>
              <a:t>освітнього </a:t>
            </a:r>
            <a:r>
              <a:rPr lang="uk-UA" sz="2400" b="1" dirty="0">
                <a:hlinkClick r:id="rId3" action="ppaction://hlinkfile"/>
              </a:rPr>
              <a:t>середовища вчителя та </a:t>
            </a:r>
            <a:r>
              <a:rPr lang="uk-UA" sz="2400" b="1" dirty="0" smtClean="0">
                <a:hlinkClick r:id="rId3" action="ppaction://hlinkfile"/>
              </a:rPr>
              <a:t>учня</a:t>
            </a:r>
            <a:endParaRPr lang="uk-UA" sz="2400" b="1" dirty="0" smtClean="0"/>
          </a:p>
          <a:p>
            <a:pPr algn="ctr"/>
            <a:endParaRPr lang="ru-RU" sz="2400" b="1" dirty="0"/>
          </a:p>
          <a:p>
            <a:pPr algn="ctr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351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4946" y="7450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Серед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основних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принципів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соціальних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мереж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слід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виділити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961557"/>
            <a:ext cx="842968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ідентифікацію</a:t>
            </a:r>
            <a:r>
              <a:rPr lang="ru-RU" sz="2200" b="1" dirty="0">
                <a:solidFill>
                  <a:schemeClr val="bg1"/>
                </a:solidFill>
              </a:rPr>
              <a:t> (</a:t>
            </a:r>
            <a:r>
              <a:rPr lang="ru-RU" sz="2200" b="1" dirty="0" err="1">
                <a:solidFill>
                  <a:schemeClr val="bg1"/>
                </a:solidFill>
              </a:rPr>
              <a:t>можливість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вказати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інформацію</a:t>
            </a:r>
            <a:r>
              <a:rPr lang="ru-RU" sz="2200" b="1" dirty="0">
                <a:solidFill>
                  <a:schemeClr val="bg1"/>
                </a:solidFill>
              </a:rPr>
              <a:t> про себе</a:t>
            </a:r>
            <a:r>
              <a:rPr lang="ru-RU" sz="2200" b="1" dirty="0" smtClean="0">
                <a:solidFill>
                  <a:schemeClr val="bg1"/>
                </a:solidFill>
              </a:rPr>
              <a:t>);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присутність</a:t>
            </a:r>
            <a:r>
              <a:rPr lang="ru-RU" sz="2200" b="1" dirty="0">
                <a:solidFill>
                  <a:schemeClr val="bg1"/>
                </a:solidFill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</a:rPr>
              <a:t>сайті</a:t>
            </a:r>
            <a:r>
              <a:rPr lang="ru-RU" sz="2200" b="1" dirty="0">
                <a:solidFill>
                  <a:schemeClr val="bg1"/>
                </a:solidFill>
              </a:rPr>
              <a:t> (</a:t>
            </a:r>
            <a:r>
              <a:rPr lang="ru-RU" sz="2200" b="1" dirty="0" err="1">
                <a:solidFill>
                  <a:schemeClr val="bg1"/>
                </a:solidFill>
              </a:rPr>
              <a:t>можливість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побачити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 err="1">
                <a:solidFill>
                  <a:schemeClr val="bg1"/>
                </a:solidFill>
              </a:rPr>
              <a:t>хто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нині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знаходиться</a:t>
            </a:r>
            <a:r>
              <a:rPr lang="ru-RU" sz="2200" b="1" dirty="0">
                <a:solidFill>
                  <a:schemeClr val="bg1"/>
                </a:solidFill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</a:rPr>
              <a:t>сайті</a:t>
            </a:r>
            <a:r>
              <a:rPr lang="ru-RU" sz="2200" b="1" dirty="0">
                <a:solidFill>
                  <a:schemeClr val="bg1"/>
                </a:solidFill>
              </a:rPr>
              <a:t>);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1" dirty="0" err="1" smtClean="0">
                <a:solidFill>
                  <a:schemeClr val="bg1"/>
                </a:solidFill>
              </a:rPr>
              <a:t>стосунки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(</a:t>
            </a:r>
            <a:r>
              <a:rPr lang="ru-RU" sz="2200" b="1" dirty="0" err="1">
                <a:solidFill>
                  <a:schemeClr val="bg1"/>
                </a:solidFill>
              </a:rPr>
              <a:t>учасники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можуть</a:t>
            </a:r>
            <a:r>
              <a:rPr lang="ru-RU" sz="2200" b="1" dirty="0">
                <a:solidFill>
                  <a:schemeClr val="bg1"/>
                </a:solidFill>
              </a:rPr>
              <a:t> бути </a:t>
            </a:r>
            <a:r>
              <a:rPr lang="ru-RU" sz="2200" b="1" dirty="0" err="1">
                <a:solidFill>
                  <a:schemeClr val="bg1"/>
                </a:solidFill>
              </a:rPr>
              <a:t>позначені</a:t>
            </a:r>
            <a:r>
              <a:rPr lang="ru-RU" sz="2200" b="1" dirty="0">
                <a:solidFill>
                  <a:schemeClr val="bg1"/>
                </a:solidFill>
              </a:rPr>
              <a:t> як </a:t>
            </a:r>
            <a:r>
              <a:rPr lang="ru-RU" sz="2200" b="1" dirty="0" err="1">
                <a:solidFill>
                  <a:schemeClr val="bg1"/>
                </a:solidFill>
              </a:rPr>
              <a:t>друзі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 err="1">
                <a:solidFill>
                  <a:schemeClr val="bg1"/>
                </a:solidFill>
              </a:rPr>
              <a:t>родичі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 err="1">
                <a:solidFill>
                  <a:schemeClr val="bg1"/>
                </a:solidFill>
              </a:rPr>
              <a:t>що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допомагає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встановити</a:t>
            </a:r>
            <a:r>
              <a:rPr lang="ru-RU" sz="2200" b="1" dirty="0">
                <a:solidFill>
                  <a:schemeClr val="bg1"/>
                </a:solidFill>
              </a:rPr>
              <a:t> контакт з батьками);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(</a:t>
            </a:r>
            <a:r>
              <a:rPr lang="ru-RU" sz="2200" b="1" dirty="0" err="1">
                <a:solidFill>
                  <a:schemeClr val="bg1"/>
                </a:solidFill>
              </a:rPr>
              <a:t>можливість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спілкуватися</a:t>
            </a:r>
            <a:r>
              <a:rPr lang="ru-RU" sz="2200" b="1" dirty="0">
                <a:solidFill>
                  <a:schemeClr val="bg1"/>
                </a:solidFill>
              </a:rPr>
              <a:t> з </a:t>
            </a:r>
            <a:r>
              <a:rPr lang="ru-RU" sz="2200" b="1" dirty="0" err="1">
                <a:solidFill>
                  <a:schemeClr val="bg1"/>
                </a:solidFill>
              </a:rPr>
              <a:t>іншими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учасниками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мережі</a:t>
            </a:r>
            <a:r>
              <a:rPr lang="ru-RU" sz="2200" b="1" dirty="0">
                <a:solidFill>
                  <a:schemeClr val="bg1"/>
                </a:solidFill>
              </a:rPr>
              <a:t>);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1" dirty="0" err="1" smtClean="0">
                <a:solidFill>
                  <a:schemeClr val="bg1"/>
                </a:solidFill>
              </a:rPr>
              <a:t>групи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(</a:t>
            </a:r>
            <a:r>
              <a:rPr lang="ru-RU" sz="2200" b="1" dirty="0" err="1">
                <a:solidFill>
                  <a:schemeClr val="bg1"/>
                </a:solidFill>
              </a:rPr>
              <a:t>можливість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сформувати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співтовариства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за  </a:t>
            </a:r>
            <a:r>
              <a:rPr lang="ru-RU" sz="2200" b="1" dirty="0" err="1" smtClean="0">
                <a:solidFill>
                  <a:schemeClr val="bg1"/>
                </a:solidFill>
              </a:rPr>
              <a:t>інтересами</a:t>
            </a:r>
            <a:r>
              <a:rPr lang="ru-RU" sz="2200" b="1" dirty="0" smtClean="0">
                <a:solidFill>
                  <a:schemeClr val="bg1"/>
                </a:solidFill>
              </a:rPr>
              <a:t>);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1" dirty="0" err="1" smtClean="0">
                <a:solidFill>
                  <a:schemeClr val="bg1"/>
                </a:solidFill>
              </a:rPr>
              <a:t>обмін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(</a:t>
            </a:r>
            <a:r>
              <a:rPr lang="ru-RU" sz="2200" b="1" dirty="0" err="1">
                <a:solidFill>
                  <a:schemeClr val="bg1"/>
                </a:solidFill>
              </a:rPr>
              <a:t>можливість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поділитися</a:t>
            </a:r>
            <a:r>
              <a:rPr lang="ru-RU" sz="2200" b="1" dirty="0">
                <a:solidFill>
                  <a:schemeClr val="bg1"/>
                </a:solidFill>
              </a:rPr>
              <a:t> з </a:t>
            </a:r>
            <a:r>
              <a:rPr lang="ru-RU" sz="2200" b="1" dirty="0" err="1">
                <a:solidFill>
                  <a:schemeClr val="bg1"/>
                </a:solidFill>
              </a:rPr>
              <a:t>іншими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учасниками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важливими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для них </a:t>
            </a:r>
            <a:r>
              <a:rPr lang="ru-RU" sz="2200" b="1" dirty="0" err="1">
                <a:solidFill>
                  <a:schemeClr val="bg1"/>
                </a:solidFill>
              </a:rPr>
              <a:t>матеріалами</a:t>
            </a:r>
            <a:r>
              <a:rPr lang="ru-RU" sz="2200" b="1" dirty="0">
                <a:solidFill>
                  <a:schemeClr val="bg1"/>
                </a:solidFill>
              </a:rPr>
              <a:t> : документами, </a:t>
            </a:r>
            <a:r>
              <a:rPr lang="ru-RU" sz="2200" b="1" dirty="0" err="1">
                <a:solidFill>
                  <a:schemeClr val="bg1"/>
                </a:solidFill>
              </a:rPr>
              <a:t>посиланнями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 err="1">
                <a:solidFill>
                  <a:schemeClr val="bg1"/>
                </a:solidFill>
              </a:rPr>
              <a:t>презентаціями</a:t>
            </a:r>
            <a:r>
              <a:rPr lang="ru-RU" sz="2200" b="1" dirty="0">
                <a:solidFill>
                  <a:schemeClr val="bg1"/>
                </a:solidFill>
              </a:rPr>
              <a:t> і т. д.).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2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Переваги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Google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Apps</a:t>
            </a:r>
            <a:r>
              <a:rPr lang="ru-RU" sz="3200" b="1" dirty="0">
                <a:solidFill>
                  <a:srgbClr val="C00000"/>
                </a:solidFill>
              </a:rPr>
              <a:t> для </a:t>
            </a:r>
            <a:r>
              <a:rPr lang="ru-RU" sz="3200" b="1" dirty="0" err="1">
                <a:solidFill>
                  <a:srgbClr val="C00000"/>
                </a:solidFill>
              </a:rPr>
              <a:t>навчальних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закладів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992888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Безпека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конфіденційність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насамперед</a:t>
            </a:r>
            <a:endParaRPr lang="ru-RU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Залишайтеся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зв'язку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завжди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скрізь</a:t>
            </a:r>
            <a:endParaRPr lang="ru-RU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Організація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взаємодії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учнями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викладачами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робочими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групами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Впровадження дистанційно-модульної,інклюзивної освіти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</a:rPr>
              <a:t>Швидке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виконання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завдань</a:t>
            </a:r>
            <a:endParaRPr lang="ru-RU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Непомітні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Інформаційні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просто </a:t>
            </a:r>
            <a:r>
              <a:rPr lang="ru-RU" sz="2400" dirty="0" err="1" smtClean="0">
                <a:solidFill>
                  <a:schemeClr val="tx1"/>
                </a:solidFill>
              </a:rPr>
              <a:t>працюють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solidFill>
                  <a:srgbClr val="C00000"/>
                </a:solidFill>
              </a:rPr>
              <a:t>Фактично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Google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Клас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дозволяє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вчителям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організувати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стандартний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навчальний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процес</a:t>
            </a:r>
            <a:r>
              <a:rPr lang="ru-RU" sz="3200" dirty="0">
                <a:solidFill>
                  <a:srgbClr val="C00000"/>
                </a:solidFill>
              </a:rPr>
              <a:t> через </a:t>
            </a:r>
            <a:r>
              <a:rPr lang="ru-RU" sz="3200" dirty="0" err="1" smtClean="0">
                <a:solidFill>
                  <a:srgbClr val="C00000"/>
                </a:solidFill>
              </a:rPr>
              <a:t>Інтернет</a:t>
            </a:r>
            <a:r>
              <a:rPr lang="ru-RU" sz="3200" dirty="0">
                <a:solidFill>
                  <a:srgbClr val="C00000"/>
                </a:solidFill>
              </a:rPr>
              <a:t>: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757" y="1556792"/>
            <a:ext cx="8964487" cy="4065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• </a:t>
            </a:r>
            <a:r>
              <a:rPr lang="ru-RU" sz="2600" dirty="0" err="1">
                <a:solidFill>
                  <a:schemeClr val="tx1"/>
                </a:solidFill>
              </a:rPr>
              <a:t>Можна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створювати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класи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навчання</a:t>
            </a:r>
            <a:r>
              <a:rPr lang="ru-RU" sz="2600" dirty="0">
                <a:solidFill>
                  <a:schemeClr val="tx1"/>
                </a:solidFill>
              </a:rPr>
              <a:t> і </a:t>
            </a:r>
            <a:r>
              <a:rPr lang="ru-RU" sz="2600" dirty="0" err="1">
                <a:solidFill>
                  <a:schemeClr val="tx1"/>
                </a:solidFill>
              </a:rPr>
              <a:t>додавати</a:t>
            </a:r>
            <a:r>
              <a:rPr lang="ru-RU" sz="2600" dirty="0">
                <a:solidFill>
                  <a:schemeClr val="tx1"/>
                </a:solidFill>
              </a:rPr>
              <a:t> в них </a:t>
            </a:r>
            <a:r>
              <a:rPr lang="ru-RU" sz="2600" dirty="0" err="1">
                <a:solidFill>
                  <a:schemeClr val="tx1"/>
                </a:solidFill>
              </a:rPr>
              <a:t>учнів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• </a:t>
            </a:r>
            <a:r>
              <a:rPr lang="ru-RU" sz="2600" dirty="0" err="1">
                <a:solidFill>
                  <a:schemeClr val="tx1"/>
                </a:solidFill>
              </a:rPr>
              <a:t>Можна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відправляти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завдання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учням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організовувати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тематичні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обговорення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• </a:t>
            </a:r>
            <a:r>
              <a:rPr lang="ru-RU" sz="2600" dirty="0" err="1">
                <a:solidFill>
                  <a:schemeClr val="tx1"/>
                </a:solidFill>
              </a:rPr>
              <a:t>Учень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отримує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завдання</a:t>
            </a:r>
            <a:r>
              <a:rPr lang="ru-RU" sz="2600" dirty="0">
                <a:solidFill>
                  <a:schemeClr val="tx1"/>
                </a:solidFill>
              </a:rPr>
              <a:t> через </a:t>
            </a:r>
            <a:r>
              <a:rPr lang="ru-RU" sz="2600" dirty="0" err="1">
                <a:solidFill>
                  <a:schemeClr val="tx1"/>
                </a:solidFill>
              </a:rPr>
              <a:t>сервіс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виконує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його</a:t>
            </a:r>
            <a:r>
              <a:rPr lang="ru-RU" sz="2600" dirty="0">
                <a:solidFill>
                  <a:schemeClr val="tx1"/>
                </a:solidFill>
              </a:rPr>
              <a:t> онлайн в </a:t>
            </a:r>
            <a:r>
              <a:rPr lang="ru-RU" sz="2600" dirty="0" err="1">
                <a:solidFill>
                  <a:schemeClr val="tx1"/>
                </a:solidFill>
              </a:rPr>
              <a:t>Google</a:t>
            </a:r>
            <a:r>
              <a:rPr lang="ru-RU" sz="2600" dirty="0">
                <a:solidFill>
                  <a:schemeClr val="tx1"/>
                </a:solidFill>
              </a:rPr>
              <a:t> документах і </a:t>
            </a:r>
            <a:r>
              <a:rPr lang="ru-RU" sz="2600" dirty="0" err="1">
                <a:solidFill>
                  <a:schemeClr val="tx1"/>
                </a:solidFill>
              </a:rPr>
              <a:t>прикріплює</a:t>
            </a:r>
            <a:r>
              <a:rPr lang="ru-RU" sz="2600" dirty="0">
                <a:solidFill>
                  <a:schemeClr val="tx1"/>
                </a:solidFill>
              </a:rPr>
              <a:t> свою роботу до </a:t>
            </a:r>
            <a:r>
              <a:rPr lang="ru-RU" sz="2600" dirty="0" err="1">
                <a:solidFill>
                  <a:schemeClr val="tx1"/>
                </a:solidFill>
              </a:rPr>
              <a:t>завдання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• </a:t>
            </a:r>
            <a:r>
              <a:rPr lang="ru-RU" sz="2600" dirty="0" err="1">
                <a:solidFill>
                  <a:schemeClr val="tx1"/>
                </a:solidFill>
              </a:rPr>
              <a:t>Усі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документи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зберігаються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в </a:t>
            </a:r>
            <a:r>
              <a:rPr lang="ru-RU" sz="2600" dirty="0" err="1">
                <a:solidFill>
                  <a:schemeClr val="tx1"/>
                </a:solidFill>
              </a:rPr>
              <a:t>структурованому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вигляді</a:t>
            </a:r>
            <a:r>
              <a:rPr lang="ru-RU" sz="2600" dirty="0">
                <a:solidFill>
                  <a:schemeClr val="tx1"/>
                </a:solidFill>
              </a:rPr>
              <a:t> в каталогах на </a:t>
            </a:r>
            <a:r>
              <a:rPr lang="ru-RU" sz="2600" dirty="0" err="1">
                <a:solidFill>
                  <a:schemeClr val="tx1"/>
                </a:solidFill>
              </a:rPr>
              <a:t>Google</a:t>
            </a:r>
            <a:r>
              <a:rPr lang="ru-RU" sz="2600" dirty="0">
                <a:solidFill>
                  <a:schemeClr val="tx1"/>
                </a:solidFill>
              </a:rPr>
              <a:t> Диску, </a:t>
            </a:r>
            <a:r>
              <a:rPr lang="ru-RU" sz="2600" dirty="0" err="1">
                <a:solidFill>
                  <a:schemeClr val="tx1"/>
                </a:solidFill>
              </a:rPr>
              <a:t>ви</a:t>
            </a:r>
            <a:r>
              <a:rPr lang="ru-RU" sz="2600" dirty="0">
                <a:solidFill>
                  <a:schemeClr val="tx1"/>
                </a:solidFill>
              </a:rPr>
              <a:t> можете не </a:t>
            </a:r>
            <a:r>
              <a:rPr lang="ru-RU" sz="2600" dirty="0" err="1">
                <a:solidFill>
                  <a:schemeClr val="tx1"/>
                </a:solidFill>
              </a:rPr>
              <a:t>турбуватися</a:t>
            </a:r>
            <a:r>
              <a:rPr lang="ru-RU" sz="2600" dirty="0">
                <a:solidFill>
                  <a:schemeClr val="tx1"/>
                </a:solidFill>
              </a:rPr>
              <a:t> про те,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забули</a:t>
            </a:r>
            <a:r>
              <a:rPr lang="ru-RU" sz="2600" dirty="0">
                <a:solidFill>
                  <a:schemeClr val="tx1"/>
                </a:solidFill>
              </a:rPr>
              <a:t> роботу </a:t>
            </a:r>
            <a:r>
              <a:rPr lang="ru-RU" sz="2600" dirty="0" err="1">
                <a:solidFill>
                  <a:schemeClr val="tx1"/>
                </a:solidFill>
              </a:rPr>
              <a:t>вдома</a:t>
            </a:r>
            <a:r>
              <a:rPr lang="ru-RU" sz="2600" dirty="0">
                <a:solidFill>
                  <a:schemeClr val="tx1"/>
                </a:solidFill>
              </a:rPr>
              <a:t> і т.п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• Список </a:t>
            </a:r>
            <a:r>
              <a:rPr lang="ru-RU" sz="2600" dirty="0" err="1">
                <a:solidFill>
                  <a:schemeClr val="tx1"/>
                </a:solidFill>
              </a:rPr>
              <a:t>виконаних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робіт</a:t>
            </a:r>
            <a:r>
              <a:rPr lang="ru-RU" sz="2600" dirty="0">
                <a:solidFill>
                  <a:schemeClr val="tx1"/>
                </a:solidFill>
              </a:rPr>
              <a:t> в реальному </a:t>
            </a:r>
            <a:r>
              <a:rPr lang="ru-RU" sz="2600" dirty="0" err="1">
                <a:solidFill>
                  <a:schemeClr val="tx1"/>
                </a:solidFill>
              </a:rPr>
              <a:t>часі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оновлюється</a:t>
            </a:r>
            <a:r>
              <a:rPr lang="ru-RU" sz="2600" dirty="0">
                <a:solidFill>
                  <a:schemeClr val="tx1"/>
                </a:solidFill>
              </a:rPr>
              <a:t> в </a:t>
            </a:r>
            <a:r>
              <a:rPr lang="ru-RU" sz="2600" dirty="0" err="1">
                <a:solidFill>
                  <a:schemeClr val="tx1"/>
                </a:solidFill>
              </a:rPr>
              <a:t>панелі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викладача</a:t>
            </a:r>
            <a:r>
              <a:rPr lang="ru-RU" sz="2600" dirty="0">
                <a:solidFill>
                  <a:schemeClr val="tx1"/>
                </a:solidFill>
              </a:rPr>
              <a:t> - </a:t>
            </a:r>
            <a:r>
              <a:rPr lang="ru-RU" sz="2600" dirty="0" err="1">
                <a:solidFill>
                  <a:schemeClr val="tx1"/>
                </a:solidFill>
              </a:rPr>
              <a:t>він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може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перевірити</a:t>
            </a:r>
            <a:r>
              <a:rPr lang="ru-RU" sz="2600" dirty="0">
                <a:solidFill>
                  <a:schemeClr val="tx1"/>
                </a:solidFill>
              </a:rPr>
              <a:t> роботу, </a:t>
            </a:r>
            <a:r>
              <a:rPr lang="ru-RU" sz="2600" dirty="0" err="1">
                <a:solidFill>
                  <a:schemeClr val="tx1"/>
                </a:solidFill>
              </a:rPr>
              <a:t>поставити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відповідну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оцінку</a:t>
            </a:r>
            <a:r>
              <a:rPr lang="ru-RU" sz="2600" dirty="0">
                <a:solidFill>
                  <a:schemeClr val="tx1"/>
                </a:solidFill>
              </a:rPr>
              <a:t> і </a:t>
            </a:r>
            <a:r>
              <a:rPr lang="ru-RU" sz="2600" dirty="0" err="1">
                <a:solidFill>
                  <a:schemeClr val="tx1"/>
                </a:solidFill>
              </a:rPr>
              <a:t>написати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коментар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• Є </a:t>
            </a:r>
            <a:r>
              <a:rPr lang="ru-RU" sz="2600" dirty="0" err="1">
                <a:solidFill>
                  <a:schemeClr val="tx1"/>
                </a:solidFill>
              </a:rPr>
              <a:t>функція</a:t>
            </a:r>
            <a:r>
              <a:rPr lang="ru-RU" sz="2600" dirty="0">
                <a:solidFill>
                  <a:schemeClr val="tx1"/>
                </a:solidFill>
              </a:rPr>
              <a:t> для </a:t>
            </a:r>
            <a:r>
              <a:rPr lang="ru-RU" sz="2600" dirty="0" err="1">
                <a:solidFill>
                  <a:schemeClr val="tx1"/>
                </a:solidFill>
              </a:rPr>
              <a:t>організації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індивідуальних</a:t>
            </a:r>
            <a:r>
              <a:rPr lang="ru-RU" sz="2600" dirty="0">
                <a:solidFill>
                  <a:schemeClr val="tx1"/>
                </a:solidFill>
              </a:rPr>
              <a:t> занять.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1806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251520" y="1484784"/>
            <a:ext cx="3240360" cy="4896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входу в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потрібен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акаунт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Служб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 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Увійдіть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сторінці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classroom.google.com.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Натисніть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Викладач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Щоб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ознайомитися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оглядом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Класу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натисніть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Дізнатися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як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працює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16632"/>
            <a:ext cx="2592288" cy="12241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Вхід</a:t>
            </a: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початок </a:t>
            </a:r>
            <a:r>
              <a:rPr lang="ru-RU" sz="31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роботи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879" y="2060848"/>
            <a:ext cx="5530121" cy="400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8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2708920"/>
            <a:ext cx="84249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навчальний заклад містить: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навчальних кабінетів, з яких 36 обладнані </a:t>
            </a:r>
            <a:r>
              <a:rPr lang="uk-UA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ютерно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технікою;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 директора, приймальна, кабінети заступників (5), психолога, соціального працівника, лаборантська, бухгалтерія;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серверна.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єднана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локальною мережею. З доступом до спільного мережевого диску.</a:t>
            </a:r>
          </a:p>
          <a:p>
            <a:pPr algn="just"/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доступ до мережі Інтернет.</a:t>
            </a:r>
          </a:p>
          <a:p>
            <a:pPr algn="just"/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WLAN – 4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доступу.</a:t>
            </a:r>
            <a:endParaRPr lang="uk-UA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http://gimn14.lutsk.ua/site/gimnaz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90" y="226768"/>
            <a:ext cx="2816924" cy="211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gimn14.lutsk.ua/site/images/DSCN2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580" y="162716"/>
            <a:ext cx="2987731" cy="22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gimn14.lutsk.ua/site/emblema2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254" y="198651"/>
            <a:ext cx="2159866" cy="22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91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764704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Одним з </a:t>
            </a:r>
            <a:r>
              <a:rPr lang="ru-RU" sz="2400" dirty="0" err="1" smtClean="0"/>
              <a:t>етапів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впровадження</a:t>
            </a:r>
            <a:r>
              <a:rPr lang="ru-RU" sz="2400" dirty="0" smtClean="0"/>
              <a:t> </a:t>
            </a:r>
            <a:r>
              <a:rPr lang="en-US" sz="2400" dirty="0"/>
              <a:t>Google Apps </a:t>
            </a:r>
            <a:r>
              <a:rPr lang="ru-RU" sz="2400" dirty="0"/>
              <a:t>в </a:t>
            </a:r>
            <a:r>
              <a:rPr lang="ru-RU" sz="2400" dirty="0" err="1"/>
              <a:t>нашому</a:t>
            </a:r>
            <a:r>
              <a:rPr lang="ru-RU" sz="2400" dirty="0"/>
              <a:t> </a:t>
            </a:r>
            <a:r>
              <a:rPr lang="ru-RU" sz="2400" dirty="0" err="1"/>
              <a:t>навчальному</a:t>
            </a:r>
            <a:r>
              <a:rPr lang="ru-RU" sz="2400" dirty="0"/>
              <a:t> </a:t>
            </a:r>
            <a:r>
              <a:rPr lang="ru-RU" sz="2400" dirty="0" err="1"/>
              <a:t>закладі</a:t>
            </a:r>
            <a:r>
              <a:rPr lang="ru-RU" sz="2400" dirty="0"/>
              <a:t> </a:t>
            </a:r>
            <a:r>
              <a:rPr lang="ru-RU" sz="2400" dirty="0" smtClean="0"/>
              <a:t> - </a:t>
            </a:r>
            <a:r>
              <a:rPr lang="ru-RU" sz="2400" dirty="0" err="1" smtClean="0"/>
              <a:t>розробка</a:t>
            </a:r>
            <a:r>
              <a:rPr lang="ru-RU" sz="2400" dirty="0" smtClean="0"/>
              <a:t> і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педпрацівниками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тематичних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блогів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платформі</a:t>
            </a:r>
            <a:r>
              <a:rPr lang="ru-RU" sz="2400" dirty="0"/>
              <a:t> </a:t>
            </a:r>
            <a:r>
              <a:rPr lang="en-US" sz="2400" dirty="0"/>
              <a:t>Blogger. </a:t>
            </a:r>
            <a:r>
              <a:rPr lang="uk-UA" sz="2400" dirty="0" smtClean="0"/>
              <a:t>На сьогоднішній день більшість викладачів та майстрів виробничого навчання мають власні </a:t>
            </a:r>
            <a:r>
              <a:rPr lang="uk-UA" sz="2400" dirty="0" err="1" smtClean="0"/>
              <a:t>блоги</a:t>
            </a:r>
            <a:r>
              <a:rPr lang="uk-UA" sz="2400" dirty="0" smtClean="0"/>
              <a:t>, в яких вони публікують свої методичні розробки, плани уроків, теоретичні відомості до них, тести для самоконтролю та інші матеріали…..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Створення</a:t>
            </a:r>
            <a:r>
              <a:rPr lang="ru-RU" sz="3200" b="1" dirty="0" smtClean="0"/>
              <a:t> </a:t>
            </a:r>
            <a:r>
              <a:rPr lang="ru-RU" sz="3200" b="1" dirty="0" err="1"/>
              <a:t>блогів</a:t>
            </a:r>
            <a:endParaRPr lang="ru-RU" sz="3200" b="1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942529" y="4005064"/>
            <a:ext cx="7408333" cy="259228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uk-UA" dirty="0" smtClean="0"/>
              <a:t>Впровадження в навчальний процес предметних </a:t>
            </a:r>
            <a:r>
              <a:rPr lang="uk-UA" dirty="0" err="1" smtClean="0"/>
              <a:t>блогів</a:t>
            </a:r>
            <a:r>
              <a:rPr lang="uk-UA" dirty="0" smtClean="0"/>
              <a:t>, дає змогу підвищити якість навчання, посилити роботу з учнями, а також з учнями, які мають особливі потреби.</a:t>
            </a:r>
          </a:p>
          <a:p>
            <a:pPr marL="0" indent="0">
              <a:buFont typeface="Wingdings 2"/>
              <a:buNone/>
            </a:pPr>
            <a:endParaRPr lang="uk-UA" dirty="0" smtClean="0"/>
          </a:p>
          <a:p>
            <a:pPr marL="0" indent="0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21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84784"/>
            <a:ext cx="9036496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У </a:t>
            </a:r>
            <a:r>
              <a:rPr lang="uk-UA" sz="2400" dirty="0" smtClean="0">
                <a:solidFill>
                  <a:schemeClr val="bg1"/>
                </a:solidFill>
              </a:rPr>
              <a:t>2015-2016 </a:t>
            </a:r>
            <a:r>
              <a:rPr lang="uk-UA" sz="2400" dirty="0">
                <a:solidFill>
                  <a:schemeClr val="bg1"/>
                </a:solidFill>
              </a:rPr>
              <a:t>навчальному році </a:t>
            </a:r>
            <a:r>
              <a:rPr lang="uk-UA" sz="2400" dirty="0" smtClean="0">
                <a:solidFill>
                  <a:schemeClr val="bg1"/>
                </a:solidFill>
              </a:rPr>
              <a:t>було зареєстровано </a:t>
            </a:r>
            <a:r>
              <a:rPr lang="en-US" sz="2400" dirty="0" smtClean="0">
                <a:solidFill>
                  <a:schemeClr val="bg1"/>
                </a:solidFill>
              </a:rPr>
              <a:t>Google Apps </a:t>
            </a:r>
            <a:r>
              <a:rPr lang="ru-RU" sz="2400" dirty="0" smtClean="0">
                <a:solidFill>
                  <a:schemeClr val="bg1"/>
                </a:solidFill>
              </a:rPr>
              <a:t>та</a:t>
            </a:r>
            <a:r>
              <a:rPr lang="uk-UA" sz="2400" dirty="0" smtClean="0">
                <a:solidFill>
                  <a:schemeClr val="bg1"/>
                </a:solidFill>
              </a:rPr>
              <a:t>  </a:t>
            </a:r>
            <a:r>
              <a:rPr lang="uk-UA" sz="2400" dirty="0">
                <a:solidFill>
                  <a:schemeClr val="bg1"/>
                </a:solidFill>
              </a:rPr>
              <a:t>створені </a:t>
            </a:r>
            <a:r>
              <a:rPr lang="uk-UA" sz="2400" dirty="0" err="1" smtClean="0">
                <a:solidFill>
                  <a:schemeClr val="bg1"/>
                </a:solidFill>
              </a:rPr>
              <a:t>акаунти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Google </a:t>
            </a:r>
            <a:r>
              <a:rPr lang="uk-UA" sz="2400" dirty="0">
                <a:solidFill>
                  <a:schemeClr val="bg1"/>
                </a:solidFill>
              </a:rPr>
              <a:t>для </a:t>
            </a:r>
            <a:r>
              <a:rPr lang="uk-UA" sz="2400" dirty="0" smtClean="0">
                <a:solidFill>
                  <a:schemeClr val="bg1"/>
                </a:solidFill>
              </a:rPr>
              <a:t>педагогічних працівників.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Для </a:t>
            </a:r>
            <a:r>
              <a:rPr lang="uk-UA" sz="2400" dirty="0">
                <a:solidFill>
                  <a:schemeClr val="bg1"/>
                </a:solidFill>
              </a:rPr>
              <a:t>підтримки </a:t>
            </a:r>
            <a:r>
              <a:rPr lang="uk-UA" sz="2400" dirty="0" smtClean="0">
                <a:solidFill>
                  <a:schemeClr val="bg1"/>
                </a:solidFill>
              </a:rPr>
              <a:t>процесу </a:t>
            </a:r>
            <a:r>
              <a:rPr lang="uk-UA" sz="2400" dirty="0">
                <a:solidFill>
                  <a:schemeClr val="bg1"/>
                </a:solidFill>
              </a:rPr>
              <a:t>освоєння можливостей сервісів </a:t>
            </a:r>
            <a:r>
              <a:rPr lang="en-US" sz="2400" dirty="0">
                <a:solidFill>
                  <a:schemeClr val="bg1"/>
                </a:solidFill>
              </a:rPr>
              <a:t>Google </a:t>
            </a:r>
            <a:r>
              <a:rPr lang="uk-UA" sz="2400" dirty="0">
                <a:solidFill>
                  <a:schemeClr val="bg1"/>
                </a:solidFill>
              </a:rPr>
              <a:t>була створена група </a:t>
            </a:r>
            <a:r>
              <a:rPr lang="en-US" sz="2400" dirty="0">
                <a:solidFill>
                  <a:schemeClr val="bg1"/>
                </a:solidFill>
              </a:rPr>
              <a:t>Google </a:t>
            </a:r>
            <a:r>
              <a:rPr lang="uk-UA" sz="2400" dirty="0" smtClean="0">
                <a:solidFill>
                  <a:schemeClr val="bg1"/>
                </a:solidFill>
              </a:rPr>
              <a:t>для </a:t>
            </a:r>
            <a:r>
              <a:rPr lang="uk-UA" sz="2400" dirty="0">
                <a:solidFill>
                  <a:schemeClr val="bg1"/>
                </a:solidFill>
              </a:rPr>
              <a:t>спілкування між </a:t>
            </a:r>
            <a:r>
              <a:rPr lang="uk-UA" sz="2400" dirty="0" smtClean="0">
                <a:solidFill>
                  <a:schemeClr val="bg1"/>
                </a:solidFill>
              </a:rPr>
              <a:t>педагогами. </a:t>
            </a:r>
            <a:endParaRPr lang="uk-UA" sz="24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Стврено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календар</a:t>
            </a:r>
            <a:r>
              <a:rPr lang="ru-RU" sz="2400" dirty="0" smtClean="0">
                <a:solidFill>
                  <a:schemeClr val="bg1"/>
                </a:solidFill>
              </a:rPr>
              <a:t> новин г</a:t>
            </a:r>
            <a:r>
              <a:rPr lang="uk-UA" sz="2400" dirty="0" err="1" smtClean="0">
                <a:solidFill>
                  <a:schemeClr val="bg1"/>
                </a:solidFill>
              </a:rPr>
              <a:t>імназії</a:t>
            </a:r>
            <a:r>
              <a:rPr lang="uk-UA" sz="2400" dirty="0" smtClean="0">
                <a:solidFill>
                  <a:schemeClr val="bg1"/>
                </a:solidFill>
              </a:rPr>
              <a:t> з </a:t>
            </a:r>
            <a:r>
              <a:rPr lang="uk-UA" sz="2400" dirty="0" err="1" smtClean="0">
                <a:solidFill>
                  <a:schemeClr val="bg1"/>
                </a:solidFill>
              </a:rPr>
              <a:t>спілним</a:t>
            </a:r>
            <a:r>
              <a:rPr lang="uk-UA" sz="2400" dirty="0" smtClean="0">
                <a:solidFill>
                  <a:schemeClr val="bg1"/>
                </a:solidFill>
              </a:rPr>
              <a:t> доступом для редагування.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На дано доступ до спільної папки, для обміну документами.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В гімназії створюється </a:t>
            </a:r>
            <a:r>
              <a:rPr lang="uk-UA" sz="2400" dirty="0">
                <a:solidFill>
                  <a:schemeClr val="bg1"/>
                </a:solidFill>
              </a:rPr>
              <a:t>неформальне </a:t>
            </a:r>
            <a:r>
              <a:rPr lang="uk-UA" sz="2400" dirty="0" smtClean="0">
                <a:solidFill>
                  <a:schemeClr val="bg1"/>
                </a:solidFill>
              </a:rPr>
              <a:t> співтовариство</a:t>
            </a:r>
            <a:r>
              <a:rPr lang="uk-UA" sz="2400" dirty="0">
                <a:solidFill>
                  <a:schemeClr val="bg1"/>
                </a:solidFill>
              </a:rPr>
              <a:t>, у рамках </a:t>
            </a:r>
            <a:r>
              <a:rPr lang="uk-UA" sz="2400" dirty="0" smtClean="0">
                <a:solidFill>
                  <a:schemeClr val="bg1"/>
                </a:solidFill>
              </a:rPr>
              <a:t>якого </a:t>
            </a:r>
            <a:r>
              <a:rPr lang="uk-UA" sz="2400" dirty="0">
                <a:solidFill>
                  <a:schemeClr val="bg1"/>
                </a:solidFill>
              </a:rPr>
              <a:t>між </a:t>
            </a:r>
            <a:r>
              <a:rPr lang="uk-UA" sz="2400" dirty="0" smtClean="0">
                <a:solidFill>
                  <a:schemeClr val="bg1"/>
                </a:solidFill>
              </a:rPr>
              <a:t>вчителями відбувається </a:t>
            </a:r>
            <a:r>
              <a:rPr lang="uk-UA" sz="2400" dirty="0">
                <a:solidFill>
                  <a:schemeClr val="bg1"/>
                </a:solidFill>
              </a:rPr>
              <a:t>обмін досвідом і напрацюваннями в області використання </a:t>
            </a:r>
            <a:r>
              <a:rPr lang="uk-UA" sz="2400" dirty="0" smtClean="0">
                <a:solidFill>
                  <a:schemeClr val="bg1"/>
                </a:solidFill>
              </a:rPr>
              <a:t>мережних </a:t>
            </a:r>
            <a:r>
              <a:rPr lang="uk-UA" sz="2400" dirty="0">
                <a:solidFill>
                  <a:schemeClr val="bg1"/>
                </a:solidFill>
              </a:rPr>
              <a:t>сервісів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uk-UA" sz="24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Вже перші технологічні рішення, створені на основі платформи </a:t>
            </a:r>
            <a:r>
              <a:rPr lang="en-US" sz="2400" dirty="0">
                <a:solidFill>
                  <a:schemeClr val="bg1"/>
                </a:solidFill>
              </a:rPr>
              <a:t>Google, </a:t>
            </a:r>
            <a:r>
              <a:rPr lang="uk-UA" sz="2400" dirty="0">
                <a:solidFill>
                  <a:schemeClr val="bg1"/>
                </a:solidFill>
              </a:rPr>
              <a:t>дозволили досягти істотних </a:t>
            </a:r>
            <a:r>
              <a:rPr lang="uk-UA" sz="2400" dirty="0" smtClean="0">
                <a:solidFill>
                  <a:schemeClr val="bg1"/>
                </a:solidFill>
              </a:rPr>
              <a:t>результатів.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0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hildrens-day-2013-multiple-5135440856219648-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5029200" cy="1571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284298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Навчайтеся</a:t>
            </a:r>
            <a:r>
              <a:rPr lang="ru-RU" sz="3600" b="1" dirty="0" smtClean="0"/>
              <a:t>  разом в </a:t>
            </a:r>
            <a:r>
              <a:rPr lang="ru-RU" sz="3600" b="1" dirty="0" err="1" smtClean="0"/>
              <a:t>режимі</a:t>
            </a:r>
            <a:r>
              <a:rPr lang="ru-RU" sz="3600" b="1" dirty="0" smtClean="0"/>
              <a:t> реального часу!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28934"/>
            <a:ext cx="49320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C00000"/>
                </a:solidFill>
              </a:rPr>
              <a:t>Навчаємося</a:t>
            </a:r>
            <a:r>
              <a:rPr lang="ru-RU" sz="4400" b="1" dirty="0">
                <a:solidFill>
                  <a:srgbClr val="C00000"/>
                </a:solidFill>
              </a:rPr>
              <a:t> з </a:t>
            </a:r>
            <a:r>
              <a:rPr lang="pl-PL" sz="4400" b="1" dirty="0">
                <a:solidFill>
                  <a:srgbClr val="C00000"/>
                </a:solidFill>
              </a:rPr>
              <a:t>Google</a:t>
            </a:r>
          </a:p>
          <a:p>
            <a:pPr algn="ctr"/>
            <a:r>
              <a:rPr lang="ru-RU" sz="3000" dirty="0" err="1"/>
              <a:t>Педагогічна</a:t>
            </a:r>
            <a:r>
              <a:rPr lang="ru-RU" sz="3000" dirty="0"/>
              <a:t> </a:t>
            </a:r>
            <a:r>
              <a:rPr lang="ru-RU" sz="3000" dirty="0" err="1"/>
              <a:t>спільнота</a:t>
            </a:r>
            <a:endParaRPr lang="ru-RU" sz="30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11" r="63988" b="21961"/>
          <a:stretch/>
        </p:blipFill>
        <p:spPr bwMode="auto">
          <a:xfrm>
            <a:off x="5148064" y="2038624"/>
            <a:ext cx="3512457" cy="467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3394720" cy="34175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Комп</a:t>
            </a:r>
            <a:r>
              <a:rPr lang="en-US" sz="4000" dirty="0" smtClean="0"/>
              <a:t>’</a:t>
            </a:r>
            <a:r>
              <a:rPr lang="ru-RU" sz="4000" dirty="0" err="1" smtClean="0"/>
              <a:t>ютерна</a:t>
            </a:r>
            <a:r>
              <a:rPr lang="ru-RU" sz="4000" dirty="0" smtClean="0"/>
              <a:t> мережа</a:t>
            </a:r>
            <a:br>
              <a:rPr lang="ru-RU" sz="4000" dirty="0" smtClean="0"/>
            </a:br>
            <a:r>
              <a:rPr lang="ru-RU" sz="4000" dirty="0" err="1" smtClean="0"/>
              <a:t>гімназ</a:t>
            </a:r>
            <a:r>
              <a:rPr lang="uk-UA" sz="4000" dirty="0" err="1" smtClean="0"/>
              <a:t>ії</a:t>
            </a:r>
            <a:endParaRPr lang="uk-UA" sz="4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8763"/>
          <a:stretch/>
        </p:blipFill>
        <p:spPr>
          <a:xfrm>
            <a:off x="3995935" y="0"/>
            <a:ext cx="5011837" cy="68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4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Освітній простір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Електронне освітнє середовище школи – це програмні засоби, електронні навчальні комплекси з різних предметів, електронні документи різного призначення, які використовуються для навчання учнів та роботи вчителів і розміщені на сервері локальної мережі школи та мережі Інтернет. До цих документів є вільний доступ з усіх комп’ютерів локальної мережі школи.</a:t>
            </a:r>
            <a:endParaRPr lang="ru-RU" dirty="0"/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778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Складовими </a:t>
            </a:r>
            <a:r>
              <a:rPr lang="uk-UA" dirty="0"/>
              <a:t>інформаційно-освітнього простору є: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веб-сайт</a:t>
            </a:r>
            <a:r>
              <a:rPr lang="uk-UA" dirty="0"/>
              <a:t>, сервер електронних курсів, соціальна мережа. . Усі перелічені сервіси побудовані на основі вільних платформ з відкритим кодом: CMS </a:t>
            </a:r>
            <a:r>
              <a:rPr lang="uk-UA" dirty="0" err="1"/>
              <a:t>Joomla</a:t>
            </a:r>
            <a:r>
              <a:rPr lang="uk-UA" dirty="0"/>
              <a:t>!, LMS </a:t>
            </a:r>
            <a:r>
              <a:rPr lang="uk-UA" dirty="0" err="1"/>
              <a:t>Moodle</a:t>
            </a:r>
            <a:r>
              <a:rPr lang="uk-UA" dirty="0"/>
              <a:t>, </a:t>
            </a:r>
            <a:r>
              <a:rPr lang="uk-UA" dirty="0" err="1"/>
              <a:t>MediaWiki</a:t>
            </a:r>
            <a:r>
              <a:rPr lang="uk-UA" dirty="0"/>
              <a:t>. До складу кожної з цих платформ належать модулі, які здійснюють </a:t>
            </a:r>
            <a:r>
              <a:rPr lang="uk-UA" dirty="0" err="1"/>
              <a:t>автентифікацію</a:t>
            </a:r>
            <a:r>
              <a:rPr lang="uk-UA" dirty="0"/>
              <a:t> користувачів на основі даних каталогу LDAP.</a:t>
            </a:r>
            <a:endParaRPr lang="ru-RU" dirty="0"/>
          </a:p>
          <a:p>
            <a:r>
              <a:rPr lang="uk-UA" dirty="0"/>
              <a:t>У мережі Інтернет шкільний </a:t>
            </a:r>
            <a:r>
              <a:rPr lang="uk-UA" dirty="0" err="1"/>
              <a:t>веб-портал</a:t>
            </a:r>
            <a:r>
              <a:rPr lang="uk-UA" dirty="0"/>
              <a:t> має адресу </a:t>
            </a:r>
            <a:r>
              <a:rPr lang="uk-UA" u="sng" dirty="0">
                <a:hlinkClick r:id="rId2"/>
              </a:rPr>
              <a:t>http://www.gimn14.lutsk.ua</a:t>
            </a:r>
            <a:r>
              <a:rPr lang="uk-UA" dirty="0"/>
              <a:t>. 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935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Проектування та впровадження хмарних технологій здійснюється у кілька етапів: </a:t>
            </a:r>
            <a:r>
              <a:rPr lang="ru-RU" sz="3200" dirty="0"/>
              <a:t/>
            </a:r>
            <a:br>
              <a:rPr lang="ru-RU" sz="3200" dirty="0"/>
            </a:br>
            <a:endParaRPr lang="uk-UA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2560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dirty="0" smtClean="0"/>
              <a:t>вивчення </a:t>
            </a:r>
            <a:r>
              <a:rPr lang="uk-UA" dirty="0"/>
              <a:t>можливостей сучасних хмарних сервісів; </a:t>
            </a:r>
            <a:endParaRPr lang="ru-RU" dirty="0"/>
          </a:p>
          <a:p>
            <a:pPr lvl="0"/>
            <a:r>
              <a:rPr lang="uk-UA" dirty="0"/>
              <a:t>аналіз наявної структури та з’ясування сервісів, які можна мігрувати на публічні та приватні хмарні платформи; </a:t>
            </a:r>
            <a:endParaRPr lang="ru-RU" dirty="0"/>
          </a:p>
          <a:p>
            <a:pPr lvl="0"/>
            <a:r>
              <a:rPr lang="uk-UA" dirty="0"/>
              <a:t>розробка рішень щодо реалізацій завдань; </a:t>
            </a:r>
            <a:endParaRPr lang="ru-RU" dirty="0"/>
          </a:p>
          <a:p>
            <a:pPr lvl="0"/>
            <a:r>
              <a:rPr lang="uk-UA" dirty="0"/>
              <a:t>монтаж необхідного апаратного забезпечення; </a:t>
            </a:r>
            <a:endParaRPr lang="ru-RU" dirty="0"/>
          </a:p>
          <a:p>
            <a:pPr lvl="0"/>
            <a:r>
              <a:rPr lang="uk-UA" dirty="0"/>
              <a:t>встановлення й конфігурування програмного забезпечення; </a:t>
            </a:r>
            <a:endParaRPr lang="ru-RU" dirty="0"/>
          </a:p>
          <a:p>
            <a:pPr lvl="0"/>
            <a:r>
              <a:rPr lang="uk-UA" dirty="0"/>
              <a:t>інтеграція хмарних сервісів структуру навчального закладу; </a:t>
            </a:r>
            <a:endParaRPr lang="ru-RU" dirty="0"/>
          </a:p>
          <a:p>
            <a:pPr lvl="0"/>
            <a:r>
              <a:rPr lang="uk-UA" dirty="0"/>
              <a:t>адаптація сервісів до потреб навчального процесу; </a:t>
            </a:r>
            <a:endParaRPr lang="ru-RU" dirty="0"/>
          </a:p>
          <a:p>
            <a:r>
              <a:rPr lang="uk-UA" dirty="0"/>
              <a:t> сервісне обслуговування та супровід. </a:t>
            </a:r>
          </a:p>
        </p:txBody>
      </p:sp>
    </p:spTree>
    <p:extLst>
      <p:ext uri="{BB962C8B-B14F-4D97-AF65-F5344CB8AC3E}">
        <p14:creationId xmlns:p14="http://schemas.microsoft.com/office/powerpoint/2010/main" xmlns="" val="34310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Серед таких виділимо платформи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Office </a:t>
            </a:r>
            <a:r>
              <a:rPr lang="uk-UA" b="1" dirty="0" smtClean="0"/>
              <a:t>365</a:t>
            </a:r>
          </a:p>
          <a:p>
            <a:r>
              <a:rPr lang="uk-UA" b="1" dirty="0" smtClean="0"/>
              <a:t> </a:t>
            </a:r>
            <a:r>
              <a:rPr lang="uk-UA" b="1" dirty="0" err="1"/>
              <a:t>Google</a:t>
            </a:r>
            <a:r>
              <a:rPr lang="uk-UA" b="1" dirty="0"/>
              <a:t> </a:t>
            </a:r>
            <a:r>
              <a:rPr lang="uk-UA" b="1" dirty="0" err="1" smtClean="0"/>
              <a:t>Apps</a:t>
            </a:r>
            <a:endParaRPr lang="uk-UA" b="1" dirty="0" smtClean="0"/>
          </a:p>
          <a:p>
            <a:endParaRPr lang="ru-RU" b="1" dirty="0"/>
          </a:p>
          <a:p>
            <a:r>
              <a:rPr lang="uk-UA" dirty="0"/>
              <a:t>На основі порівняльного аналізу була обрана відкрита платформа </a:t>
            </a:r>
            <a:r>
              <a:rPr lang="uk-UA" dirty="0" err="1"/>
              <a:t>Google</a:t>
            </a:r>
            <a:r>
              <a:rPr lang="uk-UA" dirty="0"/>
              <a:t> </a:t>
            </a:r>
            <a:r>
              <a:rPr lang="uk-UA" dirty="0" err="1"/>
              <a:t>Apps</a:t>
            </a:r>
            <a:r>
              <a:rPr lang="uk-UA" dirty="0"/>
              <a:t>. Компанія </a:t>
            </a:r>
            <a:r>
              <a:rPr lang="uk-UA" dirty="0" err="1"/>
              <a:t>Google</a:t>
            </a:r>
            <a:r>
              <a:rPr lang="uk-UA" dirty="0"/>
              <a:t> </a:t>
            </a:r>
            <a:r>
              <a:rPr lang="uk-UA" dirty="0" err="1"/>
              <a:t>Inc</a:t>
            </a:r>
            <a:r>
              <a:rPr lang="uk-UA" dirty="0"/>
              <a:t>. надає власні сервіси для безкоштовного корпоративного використання освітніми закладами.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39419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cap="all" dirty="0" err="1"/>
              <a:t>хмарні</a:t>
            </a:r>
            <a:r>
              <a:rPr lang="ru-RU" cap="all" dirty="0"/>
              <a:t> </a:t>
            </a:r>
            <a:r>
              <a:rPr lang="ru-RU" cap="all" dirty="0" err="1"/>
              <a:t>сховища</a:t>
            </a:r>
            <a:endParaRPr lang="ru-RU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Google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Apps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закладів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дані</a:t>
            </a:r>
            <a:r>
              <a:rPr lang="ru-RU" dirty="0">
                <a:solidFill>
                  <a:schemeClr val="tx1"/>
                </a:solidFill>
              </a:rPr>
              <a:t> автоматично </a:t>
            </a:r>
            <a:r>
              <a:rPr lang="ru-RU" dirty="0" err="1">
                <a:solidFill>
                  <a:schemeClr val="tx1"/>
                </a:solidFill>
              </a:rPr>
              <a:t>зберігаються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хмарі</a:t>
            </a:r>
            <a:r>
              <a:rPr lang="ru-RU" dirty="0">
                <a:solidFill>
                  <a:schemeClr val="tx1"/>
                </a:solidFill>
              </a:rPr>
              <a:t>, а вся робота </a:t>
            </a:r>
            <a:r>
              <a:rPr lang="ru-RU" dirty="0" err="1">
                <a:solidFill>
                  <a:schemeClr val="tx1"/>
                </a:solidFill>
              </a:rPr>
              <a:t>ведеться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Інтернет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>
                <a:solidFill>
                  <a:schemeClr val="tx1"/>
                </a:solidFill>
              </a:rPr>
              <a:t>  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Електронні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листи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документи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календарі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сайти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відкривати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редагувати</a:t>
            </a:r>
            <a:r>
              <a:rPr lang="ru-RU" dirty="0">
                <a:solidFill>
                  <a:schemeClr val="tx1"/>
                </a:solidFill>
              </a:rPr>
              <a:t> практично з будь-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мобільного</a:t>
            </a:r>
            <a:r>
              <a:rPr lang="ru-RU" dirty="0">
                <a:solidFill>
                  <a:schemeClr val="tx1"/>
                </a:solidFill>
              </a:rPr>
              <a:t> пристрою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планшетного ПК в будь-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час і в будь-</a:t>
            </a:r>
            <a:r>
              <a:rPr lang="ru-RU" dirty="0" err="1">
                <a:solidFill>
                  <a:schemeClr val="tx1"/>
                </a:solidFill>
              </a:rPr>
              <a:t>якому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927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b8222f3c5ff41fa080b0161a37f092ed425e8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817</TotalTime>
  <Words>1692</Words>
  <Application>Microsoft Office PowerPoint</Application>
  <PresentationFormat>Экран (4:3)</PresentationFormat>
  <Paragraphs>160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Модульная</vt:lpstr>
      <vt:lpstr>Хмарні  технології  як засіб  формування ІННОВАЦІЙНОГО ОСВІТНЬОГО СЕРЕДОВИЩА навчального закладу</vt:lpstr>
      <vt:lpstr>Слайд 2</vt:lpstr>
      <vt:lpstr>Слайд 3</vt:lpstr>
      <vt:lpstr>Комп’ютерна мережа гімназії</vt:lpstr>
      <vt:lpstr>Освітній простір</vt:lpstr>
      <vt:lpstr>Складовими інформаційно-освітнього простору є:</vt:lpstr>
      <vt:lpstr>Проектування та впровадження хмарних технологій здійснюється у кілька етапів:  </vt:lpstr>
      <vt:lpstr>Серед таких виділимо платформи:</vt:lpstr>
      <vt:lpstr>хмарні сховища</vt:lpstr>
      <vt:lpstr>Основними перевагами використання сервісів Google в освіті з точки зору користувача є: </vt:lpstr>
      <vt:lpstr>Але є багато проблем, які необхідно подолати вчителям:</vt:lpstr>
      <vt:lpstr>Передумови реєстрації</vt:lpstr>
      <vt:lpstr>Адміністратор</vt:lpstr>
      <vt:lpstr>Облікові записи</vt:lpstr>
      <vt:lpstr>Мотивація</vt:lpstr>
      <vt:lpstr>Структура сервісів Google Сервіси Google орієнтовані на спільну роботу та спілкування в мережі</vt:lpstr>
      <vt:lpstr>Основні технології Google Apps для навчальних закладів</vt:lpstr>
      <vt:lpstr>Календар</vt:lpstr>
      <vt:lpstr>Календар </vt:lpstr>
      <vt:lpstr>Диск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Фактично Google Клас дозволяє вчителям організувати стандартний навчальний процес через Інтернет: 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ИПЦ-1</dc:creator>
  <cp:lastModifiedBy>Teacher</cp:lastModifiedBy>
  <cp:revision>156</cp:revision>
  <cp:lastPrinted>2015-04-23T13:23:26Z</cp:lastPrinted>
  <dcterms:created xsi:type="dcterms:W3CDTF">2013-09-19T03:18:27Z</dcterms:created>
  <dcterms:modified xsi:type="dcterms:W3CDTF">2016-03-24T11:15:43Z</dcterms:modified>
</cp:coreProperties>
</file>